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067" r:id="rId1"/>
  </p:sldMasterIdLst>
  <p:notesMasterIdLst>
    <p:notesMasterId r:id="rId32"/>
  </p:notesMasterIdLst>
  <p:sldIdLst>
    <p:sldId id="256" r:id="rId2"/>
    <p:sldId id="285" r:id="rId3"/>
    <p:sldId id="282" r:id="rId4"/>
    <p:sldId id="279" r:id="rId5"/>
    <p:sldId id="258" r:id="rId6"/>
    <p:sldId id="281" r:id="rId7"/>
    <p:sldId id="260" r:id="rId8"/>
    <p:sldId id="280" r:id="rId9"/>
    <p:sldId id="261" r:id="rId10"/>
    <p:sldId id="262" r:id="rId11"/>
    <p:sldId id="263" r:id="rId12"/>
    <p:sldId id="257" r:id="rId13"/>
    <p:sldId id="283" r:id="rId14"/>
    <p:sldId id="287" r:id="rId15"/>
    <p:sldId id="264" r:id="rId16"/>
    <p:sldId id="265" r:id="rId17"/>
    <p:sldId id="266" r:id="rId18"/>
    <p:sldId id="267" r:id="rId19"/>
    <p:sldId id="268" r:id="rId20"/>
    <p:sldId id="269" r:id="rId21"/>
    <p:sldId id="270" r:id="rId22"/>
    <p:sldId id="271" r:id="rId23"/>
    <p:sldId id="272" r:id="rId24"/>
    <p:sldId id="274" r:id="rId25"/>
    <p:sldId id="275" r:id="rId26"/>
    <p:sldId id="276" r:id="rId27"/>
    <p:sldId id="286" r:id="rId28"/>
    <p:sldId id="277" r:id="rId29"/>
    <p:sldId id="273" r:id="rId30"/>
    <p:sldId id="284" r:id="rId31"/>
  </p:sldIdLst>
  <p:sldSz cx="9144000" cy="5143500" type="screen16x9"/>
  <p:notesSz cx="6858000" cy="9144000"/>
  <p:embeddedFontLst>
    <p:embeddedFont>
      <p:font typeface="Average" panose="020B0604020202020204" charset="0"/>
      <p:regular r:id="rId33"/>
    </p:embeddedFont>
    <p:embeddedFont>
      <p:font typeface="Calibri" panose="020F0502020204030204" pitchFamily="34" charset="0"/>
      <p:regular r:id="rId34"/>
      <p:bold r:id="rId35"/>
      <p:italic r:id="rId36"/>
      <p:boldItalic r:id="rId37"/>
    </p:embeddedFont>
    <p:embeddedFont>
      <p:font typeface="Corbel" panose="020B0503020204020204" pitchFamily="34" charset="0"/>
      <p:regular r:id="rId38"/>
      <p:bold r:id="rId39"/>
      <p:italic r:id="rId40"/>
      <p:boldItalic r:id="rId4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50A01"/>
    <a:srgbClr val="282838"/>
    <a:srgbClr val="322D28"/>
    <a:srgbClr val="2D2118"/>
    <a:srgbClr val="2E20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6" d="100"/>
          <a:sy n="106" d="100"/>
        </p:scale>
        <p:origin x="77"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0" name="Shape 11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Shape 1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4" name="Shape 1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Shape 1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0" name="Shape 1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28593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57350" y="3348021"/>
            <a:ext cx="6858000" cy="1231118"/>
          </a:xfrm>
        </p:spPr>
        <p:txBody>
          <a:bodyPr wrap="none" anchor="t">
            <a:normAutofit/>
          </a:bodyPr>
          <a:lstStyle>
            <a:lvl1pPr algn="r">
              <a:defRPr sz="7200" b="0" spc="-225">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a:t>Click to edit Master title style</a:t>
            </a:r>
            <a:endParaRPr lang="en-US" dirty="0"/>
          </a:p>
        </p:txBody>
      </p:sp>
      <p:sp>
        <p:nvSpPr>
          <p:cNvPr id="3" name="Subtitle 2"/>
          <p:cNvSpPr>
            <a:spLocks noGrp="1"/>
          </p:cNvSpPr>
          <p:nvPr>
            <p:ph type="subTitle" idx="1"/>
          </p:nvPr>
        </p:nvSpPr>
        <p:spPr>
          <a:xfrm>
            <a:off x="1657349" y="2770782"/>
            <a:ext cx="6858000" cy="565519"/>
          </a:xfrm>
        </p:spPr>
        <p:txBody>
          <a:bodyPr vert="horz" lIns="91440" tIns="45720" rIns="91440" bIns="45720" rtlCol="0" anchor="b">
            <a:normAutofit/>
          </a:bodyPr>
          <a:lstStyle>
            <a:lvl1pPr marL="0" indent="0" algn="r">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14557203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275370"/>
            <a:ext cx="7886700" cy="614516"/>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9841" y="740569"/>
            <a:ext cx="7886700" cy="253480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3889887"/>
            <a:ext cx="7885509" cy="511854"/>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4097641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2650758"/>
          </a:xfrm>
        </p:spPr>
        <p:txBody>
          <a:bodyPr anchor="ctr"/>
          <a:lstStyle>
            <a:lvl1pP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29841" y="3367049"/>
            <a:ext cx="7885509" cy="1126370"/>
          </a:xfrm>
        </p:spPr>
        <p:txBody>
          <a:bodyPr anchor="ct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94727495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273844"/>
            <a:ext cx="6977064" cy="2244678"/>
          </a:xfrm>
        </p:spPr>
        <p:txBody>
          <a:bodyPr anchor="ctr"/>
          <a:lstStyle>
            <a:lvl1pPr>
              <a:defRPr sz="33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4" name="Text Placeholder 3"/>
          <p:cNvSpPr>
            <a:spLocks noGrp="1"/>
          </p:cNvSpPr>
          <p:nvPr>
            <p:ph type="body" sz="half" idx="2"/>
          </p:nvPr>
        </p:nvSpPr>
        <p:spPr>
          <a:xfrm>
            <a:off x="628650" y="3376297"/>
            <a:ext cx="7884318" cy="1117122"/>
          </a:xfrm>
        </p:spPr>
        <p:txBody>
          <a:bodyPr anchor="ct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
        <p:nvSpPr>
          <p:cNvPr id="9" name="TextBox 8"/>
          <p:cNvSpPr txBox="1"/>
          <p:nvPr/>
        </p:nvSpPr>
        <p:spPr>
          <a:xfrm>
            <a:off x="833283"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0" name="TextBox 9"/>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34932099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29841" y="1745226"/>
            <a:ext cx="7886700" cy="1883876"/>
          </a:xfrm>
        </p:spPr>
        <p:txBody>
          <a:bodyPr anchor="b">
            <a:normAutofit/>
          </a:bodyPr>
          <a:lstStyle>
            <a:lvl1pPr>
              <a:defRPr sz="4050"/>
            </a:lvl1pPr>
          </a:lstStyle>
          <a:p>
            <a:r>
              <a:rPr lang="en-US"/>
              <a:t>Click to edit Master title style</a:t>
            </a:r>
            <a:endParaRPr lang="en-US" dirty="0"/>
          </a:p>
        </p:txBody>
      </p:sp>
      <p:sp>
        <p:nvSpPr>
          <p:cNvPr id="4" name="Text Placeholder 3"/>
          <p:cNvSpPr>
            <a:spLocks noGrp="1"/>
          </p:cNvSpPr>
          <p:nvPr>
            <p:ph type="body" sz="half" idx="2"/>
          </p:nvPr>
        </p:nvSpPr>
        <p:spPr>
          <a:xfrm>
            <a:off x="629841" y="3637936"/>
            <a:ext cx="7885509" cy="855483"/>
          </a:xfrm>
        </p:spPr>
        <p:txBody>
          <a:bodyPr anchor="t"/>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7/1/2017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9421209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02961" y="1414462"/>
            <a:ext cx="2210150" cy="432197"/>
          </a:xfrm>
        </p:spPr>
        <p:txBody>
          <a:bodyPr anchor="b">
            <a:noAutofit/>
          </a:bodyPr>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8" name="Text Placeholder 3"/>
          <p:cNvSpPr>
            <a:spLocks noGrp="1"/>
          </p:cNvSpPr>
          <p:nvPr>
            <p:ph type="body" sz="half" idx="15"/>
          </p:nvPr>
        </p:nvSpPr>
        <p:spPr>
          <a:xfrm>
            <a:off x="1017598" y="1928812"/>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9" name="Text Placeholder 4"/>
          <p:cNvSpPr>
            <a:spLocks noGrp="1"/>
          </p:cNvSpPr>
          <p:nvPr>
            <p:ph type="body" sz="quarter" idx="3"/>
          </p:nvPr>
        </p:nvSpPr>
        <p:spPr>
          <a:xfrm>
            <a:off x="3440996" y="1414462"/>
            <a:ext cx="2202181" cy="432197"/>
          </a:xfrm>
        </p:spPr>
        <p:txBody>
          <a:bodyPr vert="horz" lIns="91440" tIns="45720" rIns="91440" bIns="45720" rtlCol="0" anchor="b">
            <a:no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0" name="Text Placeholder 3"/>
          <p:cNvSpPr>
            <a:spLocks noGrp="1"/>
          </p:cNvSpPr>
          <p:nvPr>
            <p:ph type="body" sz="half" idx="16"/>
          </p:nvPr>
        </p:nvSpPr>
        <p:spPr>
          <a:xfrm>
            <a:off x="3433081" y="1928812"/>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11" name="Text Placeholder 4"/>
          <p:cNvSpPr>
            <a:spLocks noGrp="1"/>
          </p:cNvSpPr>
          <p:nvPr>
            <p:ph type="body" sz="quarter" idx="13"/>
          </p:nvPr>
        </p:nvSpPr>
        <p:spPr>
          <a:xfrm>
            <a:off x="5871777" y="1414462"/>
            <a:ext cx="2199085" cy="432197"/>
          </a:xfrm>
        </p:spPr>
        <p:txBody>
          <a:bodyPr vert="horz" lIns="91440" tIns="45720" rIns="91440" bIns="45720" rtlCol="0" anchor="b">
            <a:noAutofit/>
          </a:bodyPr>
          <a:lstStyle>
            <a:lvl1pPr>
              <a:buNone/>
              <a:defRPr lang="en-US" sz="18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12" name="Text Placeholder 3"/>
          <p:cNvSpPr>
            <a:spLocks noGrp="1"/>
          </p:cNvSpPr>
          <p:nvPr>
            <p:ph type="body" sz="half" idx="17"/>
          </p:nvPr>
        </p:nvSpPr>
        <p:spPr>
          <a:xfrm>
            <a:off x="5871777" y="1928812"/>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52485386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628650" y="273844"/>
            <a:ext cx="7886700" cy="99417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99064" y="3223127"/>
            <a:ext cx="2205038"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0" name="Picture Placeholder 2"/>
          <p:cNvSpPr>
            <a:spLocks noGrp="1" noChangeAspect="1"/>
          </p:cNvSpPr>
          <p:nvPr>
            <p:ph type="pic" idx="15"/>
          </p:nvPr>
        </p:nvSpPr>
        <p:spPr>
          <a:xfrm>
            <a:off x="999064" y="1692266"/>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999064" y="3655324"/>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2" name="Text Placeholder 4"/>
          <p:cNvSpPr>
            <a:spLocks noGrp="1"/>
          </p:cNvSpPr>
          <p:nvPr>
            <p:ph type="body" sz="quarter" idx="3"/>
          </p:nvPr>
        </p:nvSpPr>
        <p:spPr>
          <a:xfrm>
            <a:off x="3426748" y="3223127"/>
            <a:ext cx="2197894"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3" name="Picture Placeholder 2"/>
          <p:cNvSpPr>
            <a:spLocks noGrp="1" noChangeAspect="1"/>
          </p:cNvSpPr>
          <p:nvPr>
            <p:ph type="pic" idx="21"/>
          </p:nvPr>
        </p:nvSpPr>
        <p:spPr>
          <a:xfrm>
            <a:off x="3426747" y="1692266"/>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425733" y="3655323"/>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25" name="Text Placeholder 4"/>
          <p:cNvSpPr>
            <a:spLocks noGrp="1"/>
          </p:cNvSpPr>
          <p:nvPr>
            <p:ph type="body" sz="quarter" idx="13"/>
          </p:nvPr>
        </p:nvSpPr>
        <p:spPr>
          <a:xfrm>
            <a:off x="5853242" y="3223127"/>
            <a:ext cx="2199085" cy="432197"/>
          </a:xfrm>
        </p:spPr>
        <p:txBody>
          <a:bodyPr anchor="b">
            <a:noAutofit/>
          </a:bodyPr>
          <a:lstStyle>
            <a:lvl1pPr marL="0" indent="0">
              <a:buNone/>
              <a:defRPr sz="18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26" name="Picture Placeholder 2"/>
          <p:cNvSpPr>
            <a:spLocks noGrp="1" noChangeAspect="1"/>
          </p:cNvSpPr>
          <p:nvPr>
            <p:ph type="pic" idx="22"/>
          </p:nvPr>
        </p:nvSpPr>
        <p:spPr>
          <a:xfrm>
            <a:off x="5853241" y="1692266"/>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853148" y="3655322"/>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7/1/2017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3990721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34328543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42245082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99090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12285436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640899" y="3348021"/>
            <a:ext cx="6858000" cy="1231118"/>
          </a:xfrm>
        </p:spPr>
        <p:txBody>
          <a:bodyPr wrap="none" anchor="t">
            <a:normAutofit/>
          </a:bodyPr>
          <a:lstStyle>
            <a:lvl1pPr algn="l">
              <a:defRPr sz="7200" b="0" spc="-225">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640899" y="2770256"/>
            <a:ext cx="6858000" cy="565519"/>
          </a:xfrm>
        </p:spPr>
        <p:txBody>
          <a:bodyPr anchor="b">
            <a:normAutofit/>
          </a:bodyPr>
          <a:lstStyle>
            <a:lvl1pPr marL="0" indent="0" algn="l">
              <a:buNone/>
              <a:defRPr sz="24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93848945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40000" y="1369219"/>
            <a:ext cx="3768912"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39880" y="1369219"/>
            <a:ext cx="377547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358670924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40000" y="1260872"/>
            <a:ext cx="3768912" cy="617934"/>
          </a:xfrm>
        </p:spPr>
        <p:txBody>
          <a:bodyPr anchor="b"/>
          <a:lstStyle>
            <a:lvl1pPr marL="0" indent="0">
              <a:buNone/>
              <a:defRPr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40000" y="1878806"/>
            <a:ext cx="3768912"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39880" y="1260872"/>
            <a:ext cx="3776661" cy="617934"/>
          </a:xfrm>
        </p:spPr>
        <p:txBody>
          <a:bodyPr vert="horz" lIns="91440" tIns="45720" rIns="91440" bIns="45720" rtlCol="0" anchor="b">
            <a:normAutofit/>
          </a:bodyPr>
          <a:lstStyle>
            <a:lvl1pPr>
              <a:buNone/>
              <a:defRPr lang="en-US" sz="18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Edit Master text styles</a:t>
            </a:r>
          </a:p>
        </p:txBody>
      </p:sp>
      <p:sp>
        <p:nvSpPr>
          <p:cNvPr id="6" name="Content Placeholder 5"/>
          <p:cNvSpPr>
            <a:spLocks noGrp="1"/>
          </p:cNvSpPr>
          <p:nvPr>
            <p:ph sz="quarter" idx="4"/>
          </p:nvPr>
        </p:nvSpPr>
        <p:spPr>
          <a:xfrm>
            <a:off x="4739880" y="1878806"/>
            <a:ext cx="377666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206420637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15405398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358362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409823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40000" y="1543050"/>
            <a:ext cx="2739019" cy="2858691"/>
          </a:xfrm>
        </p:spPr>
        <p:txBody>
          <a:bodyPr/>
          <a:lstStyle>
            <a:lvl1pPr marL="0" indent="0">
              <a:buNone/>
              <a:defRPr sz="12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7/1/2017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64532959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40000" y="1369219"/>
            <a:ext cx="767535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8A87A34-81AB-432B-8DAE-1953F412C126}" type="datetimeFigureOut">
              <a:rPr lang="en-US" smtClean="0"/>
              <a:pPr/>
              <a:t>7/1/2017</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pPr lvl="0" algn="r">
              <a:spcBef>
                <a:spcPts val="0"/>
              </a:spcBef>
              <a:buNone/>
            </a:pPr>
            <a:fld id="{00000000-1234-1234-1234-123412341234}" type="slidenum">
              <a:rPr lang="en" sz="1000" smtClean="0">
                <a:solidFill>
                  <a:schemeClr val="lt2"/>
                </a:solidFill>
              </a:rPr>
              <a:t>‹#›</a:t>
            </a:fld>
            <a:endParaRPr lang="en" sz="1000">
              <a:solidFill>
                <a:schemeClr val="lt2"/>
              </a:solidFill>
            </a:endParaRPr>
          </a:p>
        </p:txBody>
      </p:sp>
    </p:spTree>
    <p:extLst>
      <p:ext uri="{BB962C8B-B14F-4D97-AF65-F5344CB8AC3E}">
        <p14:creationId xmlns:p14="http://schemas.microsoft.com/office/powerpoint/2010/main" val="4152796424"/>
      </p:ext>
    </p:extLst>
  </p:cSld>
  <p:clrMap bg1="dk1" tx1="lt1" bg2="dk2" tx2="lt2" accent1="accent1" accent2="accent2" accent3="accent3" accent4="accent4" accent5="accent5" accent6="accent6" hlink="hlink" folHlink="fol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Lst>
  <p:hf sldNum="0" hdr="0" ftr="0" dt="0"/>
  <p:txStyles>
    <p:titleStyle>
      <a:lvl1pPr algn="l" defTabSz="685800" rtl="0" eaLnBrk="1" latinLnBrk="0" hangingPunct="1">
        <a:lnSpc>
          <a:spcPct val="90000"/>
        </a:lnSpc>
        <a:spcBef>
          <a:spcPct val="0"/>
        </a:spcBef>
        <a:buNone/>
        <a:defRPr sz="405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11.gif"/><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8.xml"/><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hyperlink" Target="http://www.xmind.net/" TargetMode="External"/><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hyperlink" Target="https://ephtracy.github.io/" TargetMode="External"/><Relationship Id="rId2" Type="http://schemas.openxmlformats.org/officeDocument/2006/relationships/notesSlide" Target="../notesSlides/notesSlide10.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hyperlink" Target="https://mikelovesrobots.github.io/mmmm/"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www.mixamo.com/"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hyperlink" Target="https://www.mixamo.com/workflows/unity"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sketchup.com/"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hyperlink" Target="http://cpetry.github.io/NormalMap-Online/" TargetMode="External"/><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aseprite.org/" TargetMode="External"/><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hyperlink" Target="https://github.com/talecrafter/AnimationImporter"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krita.org" TargetMode="External"/><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hyperlink" Target="http://www.marmoset.co/hexels/" TargetMode="External"/><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hyperlink" Target="https://twitter.com/chriswade__/status/881094385483608065" TargetMode="Externa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hyperlink" Target="http://twinery.org/" TargetMode="External"/><Relationship Id="rId7" Type="http://schemas.openxmlformats.org/officeDocument/2006/relationships/hyperlink" Target="https://scratch.mit.edu/" TargetMode="External"/><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hyperlink" Target="https://www.scirra.com/" TargetMode="External"/><Relationship Id="rId5" Type="http://schemas.openxmlformats.org/officeDocument/2006/relationships/hyperlink" Target="https://phaser.io/" TargetMode="External"/><Relationship Id="rId4" Type="http://schemas.openxmlformats.org/officeDocument/2006/relationships/hyperlink" Target="https://www.lexaloffle.com/pico-8.ph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assetforge.io/" TargetMode="External"/><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github.com/mattperrin" TargetMode="Externa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youtube.com/watch?v=zfLPkK_XH7I" TargetMode="Externa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1182236" y="1742104"/>
            <a:ext cx="6593681" cy="790080"/>
          </a:xfrm>
          <a:prstGeom prst="rect">
            <a:avLst/>
          </a:prstGeom>
        </p:spPr>
        <p:txBody>
          <a:bodyPr lIns="91425" tIns="91425" rIns="91425" bIns="91425" anchor="b" anchorCtr="0">
            <a:noAutofit/>
          </a:bodyPr>
          <a:lstStyle/>
          <a:p>
            <a:pPr lvl="0" algn="ctr">
              <a:spcBef>
                <a:spcPts val="0"/>
              </a:spcBef>
              <a:buNone/>
            </a:pPr>
            <a:r>
              <a:rPr lang="en" dirty="0"/>
              <a:t>Game Jam </a:t>
            </a:r>
            <a:br>
              <a:rPr lang="en" dirty="0"/>
            </a:br>
            <a:r>
              <a:rPr lang="en-US" dirty="0"/>
              <a:t>Tools &amp; Tricks</a:t>
            </a:r>
            <a:endParaRPr lang="en" dirty="0"/>
          </a:p>
        </p:txBody>
      </p:sp>
      <p:sp>
        <p:nvSpPr>
          <p:cNvPr id="55" name="Shape 55"/>
          <p:cNvSpPr txBox="1">
            <a:spLocks noGrp="1"/>
          </p:cNvSpPr>
          <p:nvPr>
            <p:ph type="subTitle" idx="1"/>
          </p:nvPr>
        </p:nvSpPr>
        <p:spPr>
          <a:xfrm>
            <a:off x="1761221" y="2751249"/>
            <a:ext cx="5012372" cy="1067114"/>
          </a:xfrm>
          <a:prstGeom prst="rect">
            <a:avLst/>
          </a:prstGeom>
        </p:spPr>
        <p:txBody>
          <a:bodyPr lIns="91425" tIns="91425" rIns="91425" bIns="91425" anchor="t" anchorCtr="0">
            <a:noAutofit/>
          </a:bodyPr>
          <a:lstStyle/>
          <a:p>
            <a:pPr lvl="0" algn="l">
              <a:spcBef>
                <a:spcPts val="0"/>
              </a:spcBef>
              <a:buNone/>
            </a:pPr>
            <a:r>
              <a:rPr lang="en-US" sz="1800" dirty="0"/>
              <a:t>@</a:t>
            </a:r>
            <a:r>
              <a:rPr lang="en-US" sz="1800" dirty="0" err="1"/>
              <a:t>MattPerrin</a:t>
            </a:r>
            <a:endParaRPr lang="en-US" sz="1800" dirty="0"/>
          </a:p>
          <a:p>
            <a:pPr lvl="0" algn="l">
              <a:spcBef>
                <a:spcPts val="0"/>
              </a:spcBef>
              <a:buNone/>
            </a:pPr>
            <a:r>
              <a:rPr lang="en-US" sz="1800" dirty="0"/>
              <a:t>Slides: http://github.com/mattperrin</a:t>
            </a:r>
          </a:p>
          <a:p>
            <a:pPr lvl="0">
              <a:spcBef>
                <a:spcPts val="0"/>
              </a:spcBef>
              <a:buNone/>
            </a:pPr>
            <a:endParaRPr dirty="0"/>
          </a:p>
        </p:txBody>
      </p:sp>
      <p:pic>
        <p:nvPicPr>
          <p:cNvPr id="1026" name="Picture 2" descr="Matt Perrin">
            <a:extLst>
              <a:ext uri="{FF2B5EF4-FFF2-40B4-BE49-F238E27FC236}">
                <a16:creationId xmlns:a16="http://schemas.microsoft.com/office/drawing/2014/main" id="{2D6B5B48-1CCC-493F-A687-1C703908C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6635" y="3656135"/>
            <a:ext cx="1487365" cy="14873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prstGeom prst="rect">
            <a:avLst/>
          </a:prstGeom>
        </p:spPr>
        <p:txBody>
          <a:bodyPr lIns="91425" tIns="91425" rIns="91425" bIns="91425" anchor="t" anchorCtr="0">
            <a:noAutofit/>
          </a:bodyPr>
          <a:lstStyle/>
          <a:p>
            <a:pPr lvl="0" algn="ctr">
              <a:spcBef>
                <a:spcPts val="0"/>
              </a:spcBef>
              <a:buNone/>
            </a:pPr>
            <a:r>
              <a:rPr lang="en-US" dirty="0"/>
              <a:t>“JUICING”</a:t>
            </a:r>
            <a:endParaRPr dirty="0"/>
          </a:p>
        </p:txBody>
      </p:sp>
      <p:sp>
        <p:nvSpPr>
          <p:cNvPr id="92" name="Shape 92"/>
          <p:cNvSpPr txBox="1">
            <a:spLocks noGrp="1"/>
          </p:cNvSpPr>
          <p:nvPr>
            <p:ph type="body" idx="1"/>
          </p:nvPr>
        </p:nvSpPr>
        <p:spPr>
          <a:xfrm>
            <a:off x="921434" y="1152475"/>
            <a:ext cx="7910866" cy="3416400"/>
          </a:xfrm>
          <a:prstGeom prst="rect">
            <a:avLst/>
          </a:prstGeom>
        </p:spPr>
        <p:txBody>
          <a:bodyPr lIns="91425" tIns="91425" rIns="91425" bIns="91425" anchor="t" anchorCtr="0">
            <a:noAutofit/>
          </a:bodyPr>
          <a:lstStyle/>
          <a:p>
            <a:r>
              <a:rPr lang="en-US" dirty="0"/>
              <a:t>Sound Effects!</a:t>
            </a:r>
          </a:p>
          <a:p>
            <a:r>
              <a:rPr lang="en-US" dirty="0"/>
              <a:t>Particle Effects!</a:t>
            </a:r>
          </a:p>
          <a:p>
            <a:r>
              <a:rPr lang="en-US" dirty="0"/>
              <a:t>Screen shake!</a:t>
            </a:r>
          </a:p>
          <a:p>
            <a:endParaRPr lang="en-US" dirty="0"/>
          </a:p>
          <a:p>
            <a:r>
              <a:rPr lang="en-US" dirty="0"/>
              <a:t>Tip: On every collision – Trigger something! </a:t>
            </a:r>
          </a:p>
          <a:p>
            <a:endParaRPr lang="en-US" dirty="0"/>
          </a:p>
          <a:p>
            <a:endParaRPr dirty="0"/>
          </a:p>
        </p:txBody>
      </p:sp>
      <p:pic>
        <p:nvPicPr>
          <p:cNvPr id="4" name="Picture 3">
            <a:extLst>
              <a:ext uri="{FF2B5EF4-FFF2-40B4-BE49-F238E27FC236}">
                <a16:creationId xmlns:a16="http://schemas.microsoft.com/office/drawing/2014/main" id="{2006BEA8-B558-4F54-A037-A77F6BE41AD1}"/>
              </a:ext>
            </a:extLst>
          </p:cNvPr>
          <p:cNvPicPr>
            <a:picLocks noChangeAspect="1"/>
          </p:cNvPicPr>
          <p:nvPr/>
        </p:nvPicPr>
        <p:blipFill>
          <a:blip r:embed="rId3"/>
          <a:stretch>
            <a:fillRect/>
          </a:stretch>
        </p:blipFill>
        <p:spPr>
          <a:xfrm>
            <a:off x="3513592" y="3026228"/>
            <a:ext cx="2933246" cy="2129092"/>
          </a:xfrm>
          <a:prstGeom prst="rect">
            <a:avLst/>
          </a:prstGeom>
        </p:spPr>
      </p:pic>
      <p:pic>
        <p:nvPicPr>
          <p:cNvPr id="6" name="Picture 5">
            <a:extLst>
              <a:ext uri="{FF2B5EF4-FFF2-40B4-BE49-F238E27FC236}">
                <a16:creationId xmlns:a16="http://schemas.microsoft.com/office/drawing/2014/main" id="{67854E30-A527-4D6A-9BE8-5954DA91EBF3}"/>
              </a:ext>
            </a:extLst>
          </p:cNvPr>
          <p:cNvPicPr>
            <a:picLocks noChangeAspect="1"/>
          </p:cNvPicPr>
          <p:nvPr/>
        </p:nvPicPr>
        <p:blipFill>
          <a:blip r:embed="rId4"/>
          <a:stretch>
            <a:fillRect/>
          </a:stretch>
        </p:blipFill>
        <p:spPr>
          <a:xfrm>
            <a:off x="6446838" y="3026228"/>
            <a:ext cx="2697161" cy="2117271"/>
          </a:xfrm>
          <a:prstGeom prst="rect">
            <a:avLst/>
          </a:prstGeom>
        </p:spPr>
      </p:pic>
      <p:pic>
        <p:nvPicPr>
          <p:cNvPr id="8" name="Picture 7">
            <a:extLst>
              <a:ext uri="{FF2B5EF4-FFF2-40B4-BE49-F238E27FC236}">
                <a16:creationId xmlns:a16="http://schemas.microsoft.com/office/drawing/2014/main" id="{D836C14B-844D-4EA3-85E5-AFD483AD4CFE}"/>
              </a:ext>
            </a:extLst>
          </p:cNvPr>
          <p:cNvPicPr>
            <a:picLocks noChangeAspect="1"/>
          </p:cNvPicPr>
          <p:nvPr/>
        </p:nvPicPr>
        <p:blipFill>
          <a:blip r:embed="rId5"/>
          <a:stretch>
            <a:fillRect/>
          </a:stretch>
        </p:blipFill>
        <p:spPr>
          <a:xfrm>
            <a:off x="0" y="3026228"/>
            <a:ext cx="3755905" cy="21172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prstGeom prst="rect">
            <a:avLst/>
          </a:prstGeom>
        </p:spPr>
        <p:txBody>
          <a:bodyPr lIns="91425" tIns="91425" rIns="91425" bIns="91425" anchor="t" anchorCtr="0">
            <a:noAutofit/>
          </a:bodyPr>
          <a:lstStyle/>
          <a:p>
            <a:pPr lvl="0" algn="ctr"/>
            <a:r>
              <a:rPr lang="en-US" dirty="0"/>
              <a:t>How can I </a:t>
            </a:r>
            <a:r>
              <a:rPr lang="en" dirty="0"/>
              <a:t>Participat</a:t>
            </a:r>
            <a:r>
              <a:rPr lang="en-US" dirty="0"/>
              <a:t>e?</a:t>
            </a:r>
            <a:endParaRPr lang="en" dirty="0"/>
          </a:p>
        </p:txBody>
      </p:sp>
      <p:sp>
        <p:nvSpPr>
          <p:cNvPr id="98" name="Shape 98"/>
          <p:cNvSpPr txBox="1">
            <a:spLocks noGrp="1"/>
          </p:cNvSpPr>
          <p:nvPr>
            <p:ph type="body" idx="1"/>
          </p:nvPr>
        </p:nvSpPr>
        <p:spPr>
          <a:xfrm>
            <a:off x="872196" y="1152475"/>
            <a:ext cx="7582487" cy="3416400"/>
          </a:xfrm>
          <a:prstGeom prst="rect">
            <a:avLst/>
          </a:prstGeom>
        </p:spPr>
        <p:txBody>
          <a:bodyPr lIns="91425" tIns="91425" rIns="91425" bIns="91425" anchor="t" anchorCtr="0">
            <a:noAutofit/>
          </a:bodyPr>
          <a:lstStyle/>
          <a:p>
            <a:r>
              <a:rPr lang="en" dirty="0"/>
              <a:t>"Lone wolf" it</a:t>
            </a:r>
          </a:p>
          <a:p>
            <a:r>
              <a:rPr lang="en" dirty="0"/>
              <a:t>Pitch your own idea, start a team</a:t>
            </a:r>
          </a:p>
          <a:p>
            <a:r>
              <a:rPr lang="en" dirty="0"/>
              <a:t>Engage </a:t>
            </a:r>
            <a:r>
              <a:rPr lang="en-US" dirty="0"/>
              <a:t>with </a:t>
            </a:r>
            <a:r>
              <a:rPr lang="en" dirty="0"/>
              <a:t>others, ask to help out</a:t>
            </a:r>
          </a:p>
          <a:p>
            <a:r>
              <a:rPr lang="en" dirty="0"/>
              <a:t>"Freelance" across teams</a:t>
            </a:r>
          </a:p>
          <a:p>
            <a:r>
              <a:rPr lang="en" dirty="0"/>
              <a:t>Talk to an organizer for ideas</a:t>
            </a:r>
            <a:br>
              <a:rPr lang="en" dirty="0"/>
            </a:br>
            <a:endParaRPr lang="en" dirty="0"/>
          </a:p>
        </p:txBody>
      </p:sp>
      <p:pic>
        <p:nvPicPr>
          <p:cNvPr id="99" name="Shape 99"/>
          <p:cNvPicPr preferRelativeResize="0"/>
          <p:nvPr/>
        </p:nvPicPr>
        <p:blipFill>
          <a:blip r:embed="rId3">
            <a:alphaModFix/>
          </a:blip>
          <a:stretch>
            <a:fillRect/>
          </a:stretch>
        </p:blipFill>
        <p:spPr>
          <a:xfrm>
            <a:off x="6100576" y="2987973"/>
            <a:ext cx="3346900" cy="2231275"/>
          </a:xfrm>
          <a:prstGeom prst="rect">
            <a:avLst/>
          </a:prstGeom>
          <a:noFill/>
          <a:ln>
            <a:noFill/>
          </a:ln>
        </p:spPr>
      </p:pic>
      <p:pic>
        <p:nvPicPr>
          <p:cNvPr id="100" name="Shape 100"/>
          <p:cNvPicPr preferRelativeResize="0"/>
          <p:nvPr/>
        </p:nvPicPr>
        <p:blipFill>
          <a:blip r:embed="rId4">
            <a:alphaModFix/>
          </a:blip>
          <a:stretch>
            <a:fillRect/>
          </a:stretch>
        </p:blipFill>
        <p:spPr>
          <a:xfrm>
            <a:off x="3043400" y="2989068"/>
            <a:ext cx="3346900" cy="2229081"/>
          </a:xfrm>
          <a:prstGeom prst="rect">
            <a:avLst/>
          </a:prstGeom>
          <a:noFill/>
          <a:ln>
            <a:noFill/>
          </a:ln>
        </p:spPr>
      </p:pic>
      <p:pic>
        <p:nvPicPr>
          <p:cNvPr id="101" name="Shape 101"/>
          <p:cNvPicPr preferRelativeResize="0"/>
          <p:nvPr/>
        </p:nvPicPr>
        <p:blipFill>
          <a:blip r:embed="rId5">
            <a:alphaModFix/>
          </a:blip>
          <a:stretch>
            <a:fillRect/>
          </a:stretch>
        </p:blipFill>
        <p:spPr>
          <a:xfrm>
            <a:off x="-303500" y="2989073"/>
            <a:ext cx="3346900" cy="2229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prstGeom prst="rect">
            <a:avLst/>
          </a:prstGeom>
        </p:spPr>
        <p:txBody>
          <a:bodyPr lIns="91425" tIns="91425" rIns="91425" bIns="91425" anchor="t" anchorCtr="0">
            <a:noAutofit/>
          </a:bodyPr>
          <a:lstStyle/>
          <a:p>
            <a:pPr algn="ctr"/>
            <a:r>
              <a:rPr lang="en-US" dirty="0"/>
              <a:t>Approaching the Theme</a:t>
            </a:r>
            <a:endParaRPr lang="en" dirty="0"/>
          </a:p>
        </p:txBody>
      </p:sp>
      <p:sp>
        <p:nvSpPr>
          <p:cNvPr id="61" name="Shape 61"/>
          <p:cNvSpPr txBox="1">
            <a:spLocks noGrp="1"/>
          </p:cNvSpPr>
          <p:nvPr>
            <p:ph type="body" idx="1"/>
          </p:nvPr>
        </p:nvSpPr>
        <p:spPr>
          <a:xfrm>
            <a:off x="1062110" y="1534067"/>
            <a:ext cx="3629465" cy="3034807"/>
          </a:xfrm>
          <a:prstGeom prst="rect">
            <a:avLst/>
          </a:prstGeom>
        </p:spPr>
        <p:txBody>
          <a:bodyPr lIns="91425" tIns="91425" rIns="91425" bIns="91425" anchor="t" anchorCtr="0">
            <a:noAutofit/>
          </a:bodyPr>
          <a:lstStyle/>
          <a:p>
            <a:r>
              <a:rPr lang="en-US" dirty="0"/>
              <a:t>The First Five Minutes</a:t>
            </a:r>
          </a:p>
          <a:p>
            <a:r>
              <a:rPr lang="en-US" dirty="0"/>
              <a:t>Pitching an Idea</a:t>
            </a:r>
          </a:p>
          <a:p>
            <a:r>
              <a:rPr lang="en-US" dirty="0"/>
              <a:t>Organizing your thoughts</a:t>
            </a:r>
          </a:p>
          <a:p>
            <a:endParaRPr lang="en-US" dirty="0"/>
          </a:p>
          <a:p>
            <a:r>
              <a:rPr lang="en-US" dirty="0"/>
              <a:t>And… Throwing away your first idea…</a:t>
            </a:r>
          </a:p>
          <a:p>
            <a:endParaRPr dirty="0"/>
          </a:p>
        </p:txBody>
      </p:sp>
      <p:pic>
        <p:nvPicPr>
          <p:cNvPr id="5122" name="Picture 2" descr="https://s3.amazonaws.com/lowres.cartoonstock.com/business-commerce-bright_idea-innovator-innovation-innovating-ideas_man-rmon2113_low.jpg">
            <a:extLst>
              <a:ext uri="{FF2B5EF4-FFF2-40B4-BE49-F238E27FC236}">
                <a16:creationId xmlns:a16="http://schemas.microsoft.com/office/drawing/2014/main" id="{3FE17AA3-F136-4E5C-B02C-ACDF51F33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941" y="1534068"/>
            <a:ext cx="2774229" cy="3169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8283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CBE15-EA45-48C8-B9F7-77B304B8778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B59E826-3FE3-4702-A2C1-B8806E51760F}"/>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FB02DE8C-2530-477A-87AB-01219356A460}"/>
              </a:ext>
            </a:extLst>
          </p:cNvPr>
          <p:cNvPicPr>
            <a:picLocks noChangeAspect="1"/>
          </p:cNvPicPr>
          <p:nvPr/>
        </p:nvPicPr>
        <p:blipFill>
          <a:blip r:embed="rId3"/>
          <a:stretch>
            <a:fillRect/>
          </a:stretch>
        </p:blipFill>
        <p:spPr>
          <a:xfrm>
            <a:off x="30561" y="752622"/>
            <a:ext cx="9113439" cy="3816253"/>
          </a:xfrm>
          <a:prstGeom prst="rect">
            <a:avLst/>
          </a:prstGeom>
        </p:spPr>
      </p:pic>
    </p:spTree>
    <p:extLst>
      <p:ext uri="{BB962C8B-B14F-4D97-AF65-F5344CB8AC3E}">
        <p14:creationId xmlns:p14="http://schemas.microsoft.com/office/powerpoint/2010/main" val="2181923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BD60-AD37-4156-8ABD-8920EB6549A6}"/>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0C8C2C9-7FF6-415F-AC53-B39E02DD1A57}"/>
              </a:ext>
            </a:extLst>
          </p:cNvPr>
          <p:cNvSpPr>
            <a:spLocks noGrp="1"/>
          </p:cNvSpPr>
          <p:nvPr>
            <p:ph type="body" idx="1"/>
          </p:nvPr>
        </p:nvSpPr>
        <p:spPr/>
        <p:txBody>
          <a:bodyPr/>
          <a:lstStyle/>
          <a:p>
            <a:endParaRPr lang="en-US"/>
          </a:p>
        </p:txBody>
      </p:sp>
      <p:pic>
        <p:nvPicPr>
          <p:cNvPr id="8194" name="Picture 2" descr="http://i.imgur.com/7Xa70i2.png">
            <a:extLst>
              <a:ext uri="{FF2B5EF4-FFF2-40B4-BE49-F238E27FC236}">
                <a16:creationId xmlns:a16="http://schemas.microsoft.com/office/drawing/2014/main" id="{987DEE42-E986-4812-9EA6-D8DD8B9D3B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19" y="257060"/>
            <a:ext cx="5168362" cy="4584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195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XMind</a:t>
            </a:r>
          </a:p>
        </p:txBody>
      </p:sp>
      <p:sp>
        <p:nvSpPr>
          <p:cNvPr id="107" name="Shape 107"/>
          <p:cNvSpPr txBox="1">
            <a:spLocks noGrp="1"/>
          </p:cNvSpPr>
          <p:nvPr>
            <p:ph type="body" idx="1"/>
          </p:nvPr>
        </p:nvSpPr>
        <p:spPr>
          <a:prstGeom prst="rect">
            <a:avLst/>
          </a:prstGeom>
        </p:spPr>
        <p:txBody>
          <a:bodyPr lIns="91425" tIns="91425" rIns="91425" bIns="91425" anchor="t" anchorCtr="0">
            <a:noAutofit/>
          </a:bodyPr>
          <a:lstStyle/>
          <a:p>
            <a:r>
              <a:rPr lang="en-US" dirty="0">
                <a:latin typeface="Average"/>
                <a:ea typeface="Average"/>
                <a:cs typeface="Average"/>
                <a:sym typeface="Average"/>
                <a:hlinkClick r:id="rId3"/>
              </a:rPr>
              <a:t>www.xmind.net</a:t>
            </a:r>
            <a:endParaRPr lang="en-US" dirty="0">
              <a:latin typeface="Average"/>
              <a:ea typeface="Average"/>
              <a:cs typeface="Average"/>
              <a:sym typeface="Average"/>
            </a:endParaRPr>
          </a:p>
          <a:p>
            <a:r>
              <a:rPr lang="en-US" dirty="0" err="1">
                <a:latin typeface="Average"/>
                <a:ea typeface="Average"/>
                <a:cs typeface="Average"/>
                <a:sym typeface="Average"/>
              </a:rPr>
              <a:t>MindMapping</a:t>
            </a:r>
            <a:endParaRPr lang="en-US" dirty="0">
              <a:latin typeface="Average"/>
              <a:ea typeface="Average"/>
              <a:cs typeface="Average"/>
              <a:sym typeface="Average"/>
            </a:endParaRPr>
          </a:p>
          <a:p>
            <a:endParaRPr lang="en-US" dirty="0">
              <a:latin typeface="Average"/>
              <a:ea typeface="Average"/>
              <a:cs typeface="Average"/>
              <a:sym typeface="Average"/>
            </a:endParaRPr>
          </a:p>
          <a:p>
            <a:r>
              <a:rPr lang="en-US" dirty="0">
                <a:latin typeface="Average"/>
                <a:ea typeface="Average"/>
                <a:cs typeface="Average"/>
                <a:sym typeface="Average"/>
              </a:rPr>
              <a:t>FREE! (With Pro version)</a:t>
            </a:r>
          </a:p>
          <a:p>
            <a:endParaRPr lang="en-US" dirty="0">
              <a:latin typeface="Average"/>
              <a:ea typeface="Average"/>
              <a:cs typeface="Average"/>
              <a:sym typeface="Average"/>
            </a:endParaRPr>
          </a:p>
          <a:p>
            <a:r>
              <a:rPr lang="en-US" dirty="0">
                <a:latin typeface="Average"/>
                <a:ea typeface="Average"/>
                <a:cs typeface="Average"/>
                <a:sym typeface="Average"/>
              </a:rPr>
              <a:t>Win / Mac / Linux / Mobile (Cloud)</a:t>
            </a:r>
          </a:p>
          <a:p>
            <a:endParaRPr lang="en-US" dirty="0">
              <a:latin typeface="Average"/>
              <a:ea typeface="Average"/>
              <a:cs typeface="Average"/>
              <a:sym typeface="Average"/>
            </a:endParaRPr>
          </a:p>
          <a:p>
            <a:r>
              <a:rPr lang="en-US" dirty="0">
                <a:latin typeface="Average"/>
                <a:ea typeface="Average"/>
                <a:cs typeface="Average"/>
                <a:sym typeface="Average"/>
              </a:rPr>
              <a:t>Alternative - </a:t>
            </a:r>
            <a:r>
              <a:rPr lang="en-US" dirty="0" err="1">
                <a:latin typeface="Average"/>
                <a:ea typeface="Average"/>
                <a:cs typeface="Average"/>
                <a:sym typeface="Average"/>
              </a:rPr>
              <a:t>FreeMind</a:t>
            </a:r>
            <a:endParaRPr lang="en" dirty="0">
              <a:latin typeface="Average"/>
              <a:ea typeface="Average"/>
              <a:cs typeface="Average"/>
              <a:sym typeface="Average"/>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MagicaVoxel</a:t>
            </a:r>
          </a:p>
        </p:txBody>
      </p:sp>
      <p:sp>
        <p:nvSpPr>
          <p:cNvPr id="113" name="Shape 113"/>
          <p:cNvSpPr txBox="1">
            <a:spLocks noGrp="1"/>
          </p:cNvSpPr>
          <p:nvPr>
            <p:ph type="body" idx="1"/>
          </p:nvPr>
        </p:nvSpPr>
        <p:spPr>
          <a:prstGeom prst="rect">
            <a:avLst/>
          </a:prstGeom>
        </p:spPr>
        <p:txBody>
          <a:bodyPr lIns="91425" tIns="91425" rIns="91425" bIns="91425" anchor="t" anchorCtr="0">
            <a:noAutofit/>
          </a:bodyPr>
          <a:lstStyle/>
          <a:p>
            <a:r>
              <a:rPr lang="en" u="sng" dirty="0">
                <a:solidFill>
                  <a:schemeClr val="hlink"/>
                </a:solidFill>
                <a:hlinkClick r:id="rId3"/>
              </a:rPr>
              <a:t>https://ephtracy.github.io/</a:t>
            </a:r>
          </a:p>
          <a:p>
            <a:endParaRPr lang="en" b="1" dirty="0"/>
          </a:p>
          <a:p>
            <a:r>
              <a:rPr lang="en" b="1" dirty="0"/>
              <a:t>Vo</a:t>
            </a:r>
            <a:r>
              <a:rPr lang="en-US" b="1" dirty="0" err="1"/>
              <a:t>xel</a:t>
            </a:r>
            <a:r>
              <a:rPr lang="en-US" b="1" dirty="0"/>
              <a:t> Model Editor</a:t>
            </a:r>
            <a:endParaRPr lang="en" b="1" dirty="0"/>
          </a:p>
          <a:p>
            <a:r>
              <a:rPr lang="en" b="1" dirty="0"/>
              <a:t>FREE!!!</a:t>
            </a:r>
          </a:p>
          <a:p>
            <a:endParaRPr dirty="0"/>
          </a:p>
          <a:p>
            <a:r>
              <a:rPr lang="en" b="1" dirty="0">
                <a:solidFill>
                  <a:srgbClr val="FFFFFF"/>
                </a:solidFill>
                <a:latin typeface="Calibri"/>
                <a:ea typeface="Calibri"/>
                <a:cs typeface="Calibri"/>
                <a:sym typeface="Calibri"/>
              </a:rPr>
              <a:t>Mini Mike's Metro Minis</a:t>
            </a:r>
          </a:p>
          <a:p>
            <a:r>
              <a:rPr lang="en" b="1" dirty="0">
                <a:solidFill>
                  <a:srgbClr val="FFFFFF"/>
                </a:solidFill>
                <a:latin typeface="Calibri"/>
                <a:ea typeface="Calibri"/>
                <a:cs typeface="Calibri"/>
                <a:sym typeface="Calibri"/>
              </a:rPr>
              <a:t> (400 voxel models)</a:t>
            </a:r>
          </a:p>
          <a:p>
            <a:r>
              <a:rPr lang="en" sz="1600" u="sng" dirty="0">
                <a:solidFill>
                  <a:schemeClr val="accent5"/>
                </a:solidFill>
                <a:hlinkClick r:id="rId4"/>
              </a:rPr>
              <a:t>https://mikelovesrobots.github.io/mmmm/</a:t>
            </a:r>
          </a:p>
          <a:p>
            <a:pPr lvl="0">
              <a:spcBef>
                <a:spcPts val="0"/>
              </a:spcBef>
              <a:buNone/>
            </a:pPr>
            <a:endParaRPr sz="1600" dirty="0"/>
          </a:p>
        </p:txBody>
      </p:sp>
      <p:pic>
        <p:nvPicPr>
          <p:cNvPr id="114" name="Shape 114"/>
          <p:cNvPicPr preferRelativeResize="0"/>
          <p:nvPr/>
        </p:nvPicPr>
        <p:blipFill>
          <a:blip r:embed="rId5">
            <a:alphaModFix/>
          </a:blip>
          <a:stretch>
            <a:fillRect/>
          </a:stretch>
        </p:blipFill>
        <p:spPr>
          <a:xfrm>
            <a:off x="4300674" y="1061200"/>
            <a:ext cx="4531624" cy="3021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Shape 119"/>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Mixamo</a:t>
            </a:r>
          </a:p>
          <a:p>
            <a:pPr lvl="0">
              <a:spcBef>
                <a:spcPts val="0"/>
              </a:spcBef>
              <a:buNone/>
            </a:pPr>
            <a:endParaRPr/>
          </a:p>
        </p:txBody>
      </p:sp>
      <p:sp>
        <p:nvSpPr>
          <p:cNvPr id="120" name="Shape 120"/>
          <p:cNvSpPr txBox="1">
            <a:spLocks noGrp="1"/>
          </p:cNvSpPr>
          <p:nvPr>
            <p:ph type="body" idx="1"/>
          </p:nvPr>
        </p:nvSpPr>
        <p:spPr>
          <a:prstGeom prst="rect">
            <a:avLst/>
          </a:prstGeom>
        </p:spPr>
        <p:txBody>
          <a:bodyPr lIns="91425" tIns="91425" rIns="91425" bIns="91425" anchor="t" anchorCtr="0">
            <a:noAutofit/>
          </a:bodyPr>
          <a:lstStyle/>
          <a:p>
            <a:pPr lvl="0">
              <a:buNone/>
            </a:pPr>
            <a:r>
              <a:rPr lang="en" b="1" u="sng" dirty="0">
                <a:solidFill>
                  <a:schemeClr val="hlink"/>
                </a:solidFill>
                <a:hlinkClick r:id="rId3"/>
              </a:rPr>
              <a:t>www.mixamo.com</a:t>
            </a:r>
            <a:endParaRPr lang="en" b="1" u="sng" dirty="0">
              <a:solidFill>
                <a:schemeClr val="hlink"/>
              </a:solidFill>
            </a:endParaRPr>
          </a:p>
          <a:p>
            <a:pPr lvl="0">
              <a:buNone/>
            </a:pPr>
            <a:endParaRPr lang="en" b="1" dirty="0"/>
          </a:p>
          <a:p>
            <a:pPr lvl="0">
              <a:spcBef>
                <a:spcPts val="0"/>
              </a:spcBef>
              <a:buNone/>
            </a:pPr>
            <a:r>
              <a:rPr lang="en-US" b="1" dirty="0"/>
              <a:t>3D Model Rigging and Assets</a:t>
            </a:r>
          </a:p>
          <a:p>
            <a:pPr lvl="0">
              <a:spcBef>
                <a:spcPts val="0"/>
              </a:spcBef>
              <a:buNone/>
            </a:pPr>
            <a:endParaRPr lang="en" b="1" dirty="0"/>
          </a:p>
          <a:p>
            <a:pPr lvl="0">
              <a:spcBef>
                <a:spcPts val="0"/>
              </a:spcBef>
              <a:buNone/>
            </a:pPr>
            <a:r>
              <a:rPr lang="en" b="1" dirty="0"/>
              <a:t>FREE!!! (But for how much longer…?)</a:t>
            </a:r>
          </a:p>
          <a:p>
            <a:pPr lvl="0">
              <a:spcBef>
                <a:spcPts val="0"/>
              </a:spcBef>
              <a:buNone/>
            </a:pPr>
            <a:endParaRPr lang="en" b="1" dirty="0"/>
          </a:p>
          <a:p>
            <a:pPr lvl="0">
              <a:spcBef>
                <a:spcPts val="0"/>
              </a:spcBef>
              <a:buNone/>
            </a:pPr>
            <a:r>
              <a:rPr lang="en" b="1" u="sng" dirty="0">
                <a:solidFill>
                  <a:schemeClr val="hlink"/>
                </a:solidFill>
                <a:hlinkClick r:id="rId4"/>
              </a:rPr>
              <a:t>https://www.mixamo.com</a:t>
            </a:r>
            <a:r>
              <a:rPr lang="en" b="1" dirty="0"/>
              <a:t>/</a:t>
            </a:r>
          </a:p>
          <a:p>
            <a:pPr lvl="0">
              <a:spcBef>
                <a:spcPts val="0"/>
              </a:spcBef>
              <a:buNone/>
            </a:pPr>
            <a:r>
              <a:rPr lang="en" b="1" u="sng" dirty="0">
                <a:solidFill>
                  <a:schemeClr val="hlink"/>
                </a:solidFill>
                <a:hlinkClick r:id="rId4"/>
              </a:rPr>
              <a:t>https://www.mixamo.com/workflows/unity</a:t>
            </a:r>
          </a:p>
          <a:p>
            <a:pPr lvl="0">
              <a:spcBef>
                <a:spcPts val="0"/>
              </a:spcBef>
              <a:buNone/>
            </a:pPr>
            <a:endParaRPr b="1" dirty="0"/>
          </a:p>
          <a:p>
            <a:pPr lvl="0">
              <a:spcBef>
                <a:spcPts val="0"/>
              </a:spcBef>
              <a:buNone/>
            </a:pPr>
            <a:endParaRPr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Shape 125"/>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SketchUp</a:t>
            </a:r>
          </a:p>
        </p:txBody>
      </p:sp>
      <p:sp>
        <p:nvSpPr>
          <p:cNvPr id="126" name="Shape 12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u="sng" dirty="0">
                <a:solidFill>
                  <a:schemeClr val="hlink"/>
                </a:solidFill>
                <a:hlinkClick r:id="rId3"/>
              </a:rPr>
              <a:t>http://www.sketchup.com/</a:t>
            </a:r>
          </a:p>
          <a:p>
            <a:pPr marL="457200" lvl="0" indent="-228600" rtl="0">
              <a:spcBef>
                <a:spcPts val="0"/>
              </a:spcBef>
              <a:buChar char="●"/>
            </a:pPr>
            <a:endParaRPr lang="en" dirty="0">
              <a:solidFill>
                <a:srgbClr val="CACACA"/>
              </a:solidFill>
              <a:latin typeface="Average"/>
              <a:ea typeface="Average"/>
              <a:cs typeface="Average"/>
              <a:sym typeface="Average"/>
            </a:endParaRPr>
          </a:p>
          <a:p>
            <a:pPr marL="457200" lvl="0" indent="-228600" rtl="0">
              <a:spcBef>
                <a:spcPts val="0"/>
              </a:spcBef>
              <a:buChar char="●"/>
            </a:pPr>
            <a:endParaRPr lang="en" dirty="0">
              <a:solidFill>
                <a:srgbClr val="CACACA"/>
              </a:solidFill>
              <a:latin typeface="Average"/>
              <a:ea typeface="Average"/>
              <a:cs typeface="Average"/>
              <a:sym typeface="Average"/>
            </a:endParaRPr>
          </a:p>
          <a:p>
            <a:pPr marL="457200" lvl="0" indent="-228600" rtl="0">
              <a:spcBef>
                <a:spcPts val="0"/>
              </a:spcBef>
              <a:buChar char="●"/>
            </a:pPr>
            <a:r>
              <a:rPr lang="en" dirty="0">
                <a:solidFill>
                  <a:srgbClr val="CACACA"/>
                </a:solidFill>
                <a:latin typeface="Average"/>
                <a:ea typeface="Average"/>
                <a:cs typeface="Average"/>
                <a:sym typeface="Average"/>
              </a:rPr>
              <a:t>3</a:t>
            </a:r>
            <a:r>
              <a:rPr lang="en-US" dirty="0">
                <a:solidFill>
                  <a:srgbClr val="CACACA"/>
                </a:solidFill>
                <a:latin typeface="Average"/>
                <a:ea typeface="Average"/>
                <a:cs typeface="Average"/>
                <a:sym typeface="Average"/>
              </a:rPr>
              <a:t>D Modeling</a:t>
            </a:r>
            <a:endParaRPr lang="en" dirty="0">
              <a:solidFill>
                <a:srgbClr val="CACACA"/>
              </a:solidFill>
              <a:latin typeface="Average"/>
              <a:ea typeface="Average"/>
              <a:cs typeface="Average"/>
              <a:sym typeface="Average"/>
            </a:endParaRPr>
          </a:p>
          <a:p>
            <a:pPr marL="457200" lvl="0" indent="-228600" rtl="0">
              <a:spcBef>
                <a:spcPts val="0"/>
              </a:spcBef>
              <a:buChar char="●"/>
            </a:pPr>
            <a:r>
              <a:rPr lang="en" dirty="0">
                <a:solidFill>
                  <a:srgbClr val="CACACA"/>
                </a:solidFill>
                <a:latin typeface="Average"/>
                <a:ea typeface="Average"/>
                <a:cs typeface="Average"/>
                <a:sym typeface="Average"/>
              </a:rPr>
              <a:t>FREE! (With Pro version)</a:t>
            </a:r>
          </a:p>
          <a:p>
            <a:pPr marL="457200" lvl="0" indent="-228600" rtl="0">
              <a:spcBef>
                <a:spcPts val="0"/>
              </a:spcBef>
              <a:buChar char="●"/>
            </a:pPr>
            <a:endParaRPr lang="en" dirty="0">
              <a:solidFill>
                <a:srgbClr val="CACACA"/>
              </a:solidFill>
              <a:latin typeface="Average"/>
              <a:ea typeface="Average"/>
              <a:cs typeface="Average"/>
              <a:sym typeface="Average"/>
            </a:endParaRPr>
          </a:p>
          <a:p>
            <a:pPr marL="457200" lvl="0" indent="-228600" rtl="0">
              <a:spcBef>
                <a:spcPts val="0"/>
              </a:spcBef>
              <a:buChar char="●"/>
            </a:pPr>
            <a:r>
              <a:rPr lang="en" dirty="0"/>
              <a:t>Owned by Google</a:t>
            </a:r>
          </a:p>
          <a:p>
            <a:pPr marL="457200" lvl="0" indent="-228600">
              <a:spcBef>
                <a:spcPts val="0"/>
              </a:spcBef>
              <a:buChar char="●"/>
            </a:pPr>
            <a:r>
              <a:rPr lang="en" dirty="0"/>
              <a:t>Good documentation</a:t>
            </a:r>
          </a:p>
          <a:p>
            <a:pPr marL="457200" lvl="0" indent="-228600">
              <a:spcBef>
                <a:spcPts val="0"/>
              </a:spcBef>
              <a:buChar char="●"/>
            </a:pPr>
            <a:r>
              <a:rPr lang="en" dirty="0"/>
              <a:t>Tutorials</a:t>
            </a:r>
          </a:p>
          <a:p>
            <a:pPr marL="457200" lvl="0" indent="-228600">
              <a:spcBef>
                <a:spcPts val="0"/>
              </a:spcBef>
              <a:buChar char="●"/>
            </a:pPr>
            <a:r>
              <a:rPr lang="en" dirty="0"/>
              <a:t>Little bit funky to learn (</a:t>
            </a:r>
            <a:r>
              <a:rPr lang="en-US" dirty="0"/>
              <a:t>anything’s better than Blender)</a:t>
            </a:r>
            <a:endParaRPr lang="e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NormalMap-Online</a:t>
            </a:r>
          </a:p>
        </p:txBody>
      </p:sp>
      <p:sp>
        <p:nvSpPr>
          <p:cNvPr id="132" name="Shape 132"/>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lang="en" u="sng" dirty="0">
              <a:solidFill>
                <a:schemeClr val="hlink"/>
              </a:solidFill>
              <a:hlinkClick r:id="rId3"/>
            </a:endParaRPr>
          </a:p>
          <a:p>
            <a:r>
              <a:rPr lang="en" u="sng" dirty="0">
                <a:solidFill>
                  <a:schemeClr val="hlink"/>
                </a:solidFill>
                <a:hlinkClick r:id="rId3"/>
              </a:rPr>
              <a:t>http://cpetry.github.io/NormalMap-Online/</a:t>
            </a:r>
          </a:p>
          <a:p>
            <a:pPr marL="457200" lvl="0" indent="-228600">
              <a:spcBef>
                <a:spcPts val="0"/>
              </a:spcBef>
              <a:buChar char="●"/>
            </a:pPr>
            <a:endParaRPr lang="en" b="1" dirty="0"/>
          </a:p>
          <a:p>
            <a:pPr marL="457200" lvl="0" indent="-228600">
              <a:spcBef>
                <a:spcPts val="0"/>
              </a:spcBef>
              <a:buChar char="●"/>
            </a:pPr>
            <a:r>
              <a:rPr lang="en-US" b="1" dirty="0"/>
              <a:t>Normal maps (aka bump maps) for illumination</a:t>
            </a:r>
            <a:endParaRPr lang="en" b="1" dirty="0"/>
          </a:p>
          <a:p>
            <a:pPr marL="457200" lvl="0" indent="-228600">
              <a:spcBef>
                <a:spcPts val="0"/>
              </a:spcBef>
              <a:buChar char="●"/>
            </a:pPr>
            <a:r>
              <a:rPr lang="en" b="1" dirty="0"/>
              <a:t>FREE!!!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50A0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0D7B4-6758-4C72-BB4D-32635C9C2E0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11C103DC-936F-4C76-8695-31D5F71648D1}"/>
              </a:ext>
            </a:extLst>
          </p:cNvPr>
          <p:cNvSpPr>
            <a:spLocks noGrp="1"/>
          </p:cNvSpPr>
          <p:nvPr>
            <p:ph idx="1"/>
          </p:nvPr>
        </p:nvSpPr>
        <p:spPr/>
        <p:txBody>
          <a:bodyPr/>
          <a:lstStyle/>
          <a:p>
            <a:endParaRPr lang="en-US"/>
          </a:p>
        </p:txBody>
      </p:sp>
      <p:pic>
        <p:nvPicPr>
          <p:cNvPr id="7170" name="Picture 2" descr="https://s-media-cache-ak0.pinimg.com/736x/af/fd/f6/affdf6cba23def673bf264b8ca157616.jpg">
            <a:extLst>
              <a:ext uri="{FF2B5EF4-FFF2-40B4-BE49-F238E27FC236}">
                <a16:creationId xmlns:a16="http://schemas.microsoft.com/office/drawing/2014/main" id="{2ADF38D8-0D51-440A-A6C9-19026C345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666" y="0"/>
            <a:ext cx="5085470" cy="5085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416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Shape 137"/>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Aseprite</a:t>
            </a:r>
          </a:p>
        </p:txBody>
      </p:sp>
      <p:sp>
        <p:nvSpPr>
          <p:cNvPr id="138" name="Shape 138"/>
          <p:cNvSpPr txBox="1">
            <a:spLocks noGrp="1"/>
          </p:cNvSpPr>
          <p:nvPr>
            <p:ph type="body" idx="1"/>
          </p:nvPr>
        </p:nvSpPr>
        <p:spPr>
          <a:prstGeom prst="rect">
            <a:avLst/>
          </a:prstGeom>
        </p:spPr>
        <p:txBody>
          <a:bodyPr lIns="91425" tIns="91425" rIns="91425" bIns="91425" anchor="t" anchorCtr="0">
            <a:noAutofit/>
          </a:bodyPr>
          <a:lstStyle/>
          <a:p>
            <a:pPr lvl="0">
              <a:buNone/>
            </a:pPr>
            <a:r>
              <a:rPr lang="en-US" dirty="0">
                <a:hlinkClick r:id="rId3"/>
              </a:rPr>
              <a:t>www.aseprite.org</a:t>
            </a:r>
            <a:endParaRPr lang="en-US" dirty="0"/>
          </a:p>
          <a:p>
            <a:pPr lvl="0">
              <a:buNone/>
            </a:pPr>
            <a:endParaRPr lang="en" dirty="0"/>
          </a:p>
          <a:p>
            <a:r>
              <a:rPr lang="en" dirty="0"/>
              <a:t>Pixel a</a:t>
            </a:r>
            <a:r>
              <a:rPr lang="en-US" dirty="0" err="1"/>
              <a:t>rt</a:t>
            </a:r>
            <a:r>
              <a:rPr lang="en-US" dirty="0"/>
              <a:t> &amp; sprite sheet editor</a:t>
            </a:r>
          </a:p>
          <a:p>
            <a:r>
              <a:rPr lang="en" dirty="0"/>
              <a:t>$15 ($12 on Steam Sale)</a:t>
            </a:r>
          </a:p>
          <a:p>
            <a:pPr lvl="0">
              <a:spcBef>
                <a:spcPts val="0"/>
              </a:spcBef>
              <a:buNone/>
            </a:pPr>
            <a:endParaRPr lang="en" dirty="0"/>
          </a:p>
          <a:p>
            <a:pPr lvl="0">
              <a:spcBef>
                <a:spcPts val="0"/>
              </a:spcBef>
              <a:buNone/>
            </a:pPr>
            <a:endParaRPr lang="en" dirty="0"/>
          </a:p>
          <a:p>
            <a:endParaRPr lang="en-US" dirty="0"/>
          </a:p>
          <a:p>
            <a:endParaRPr lang="en-US" dirty="0"/>
          </a:p>
          <a:p>
            <a:endParaRPr lang="en-US" dirty="0"/>
          </a:p>
          <a:p>
            <a:r>
              <a:rPr lang="en-US" dirty="0"/>
              <a:t>Unity Animation Plug-In (?)</a:t>
            </a:r>
            <a:endParaRPr lang="en" dirty="0"/>
          </a:p>
          <a:p>
            <a:r>
              <a:rPr lang="en" u="sng" dirty="0">
                <a:solidFill>
                  <a:schemeClr val="hlink"/>
                </a:solidFill>
                <a:hlinkClick r:id="rId4"/>
              </a:rPr>
              <a:t>https://github.com/talecrafter/AnimationImporter</a:t>
            </a:r>
          </a:p>
          <a:p>
            <a:pPr lvl="0">
              <a:spcBef>
                <a:spcPts val="0"/>
              </a:spcBef>
              <a:buNone/>
            </a:pPr>
            <a:endParaRPr dirty="0"/>
          </a:p>
          <a:p>
            <a:pPr lvl="0">
              <a:spcBef>
                <a:spcPts val="0"/>
              </a:spcBef>
              <a:buNone/>
            </a:pPr>
            <a:endParaRPr dirty="0"/>
          </a:p>
        </p:txBody>
      </p:sp>
      <p:pic>
        <p:nvPicPr>
          <p:cNvPr id="2" name="Picture 1">
            <a:extLst>
              <a:ext uri="{FF2B5EF4-FFF2-40B4-BE49-F238E27FC236}">
                <a16:creationId xmlns:a16="http://schemas.microsoft.com/office/drawing/2014/main" id="{CEC57DFF-6E4D-458A-AB8B-91F7668BC34B}"/>
              </a:ext>
            </a:extLst>
          </p:cNvPr>
          <p:cNvPicPr>
            <a:picLocks noChangeAspect="1"/>
          </p:cNvPicPr>
          <p:nvPr/>
        </p:nvPicPr>
        <p:blipFill>
          <a:blip r:embed="rId5"/>
          <a:stretch>
            <a:fillRect/>
          </a:stretch>
        </p:blipFill>
        <p:spPr>
          <a:xfrm>
            <a:off x="4232118" y="919252"/>
            <a:ext cx="4600182" cy="28600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Krita</a:t>
            </a:r>
          </a:p>
          <a:p>
            <a:pPr lvl="0">
              <a:spcBef>
                <a:spcPts val="0"/>
              </a:spcBef>
              <a:buNone/>
            </a:pPr>
            <a:endParaRPr/>
          </a:p>
        </p:txBody>
      </p:sp>
      <p:sp>
        <p:nvSpPr>
          <p:cNvPr id="144" name="Shape 144"/>
          <p:cNvSpPr txBox="1">
            <a:spLocks noGrp="1"/>
          </p:cNvSpPr>
          <p:nvPr>
            <p:ph type="body" idx="1"/>
          </p:nvPr>
        </p:nvSpPr>
        <p:spPr>
          <a:prstGeom prst="rect">
            <a:avLst/>
          </a:prstGeom>
        </p:spPr>
        <p:txBody>
          <a:bodyPr lIns="91425" tIns="91425" rIns="91425" bIns="91425" anchor="t" anchorCtr="0">
            <a:noAutofit/>
          </a:bodyPr>
          <a:lstStyle/>
          <a:p>
            <a:r>
              <a:rPr lang="en" u="sng" dirty="0">
                <a:solidFill>
                  <a:schemeClr val="hlink"/>
                </a:solidFill>
                <a:hlinkClick r:id="rId3"/>
              </a:rPr>
              <a:t>https://krita.org</a:t>
            </a:r>
          </a:p>
          <a:p>
            <a:r>
              <a:rPr lang="en" dirty="0"/>
              <a:t>FREE!!!</a:t>
            </a:r>
          </a:p>
          <a:p>
            <a:r>
              <a:rPr lang="en" dirty="0"/>
              <a:t>Photoshop clone</a:t>
            </a:r>
          </a:p>
          <a:p>
            <a:r>
              <a:rPr lang="en" dirty="0"/>
              <a:t>Lots of brushes</a:t>
            </a:r>
          </a:p>
          <a:p>
            <a:r>
              <a:rPr lang="en" dirty="0"/>
              <a:t>Powerful (with practice)</a:t>
            </a:r>
          </a:p>
        </p:txBody>
      </p:sp>
      <p:pic>
        <p:nvPicPr>
          <p:cNvPr id="145" name="Shape 145"/>
          <p:cNvPicPr preferRelativeResize="0"/>
          <p:nvPr/>
        </p:nvPicPr>
        <p:blipFill>
          <a:blip r:embed="rId4">
            <a:alphaModFix/>
          </a:blip>
          <a:stretch>
            <a:fillRect/>
          </a:stretch>
        </p:blipFill>
        <p:spPr>
          <a:xfrm>
            <a:off x="3534229" y="644719"/>
            <a:ext cx="5443214" cy="384019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Paint.Net</a:t>
            </a:r>
          </a:p>
        </p:txBody>
      </p:sp>
      <p:sp>
        <p:nvSpPr>
          <p:cNvPr id="151" name="Shape 151"/>
          <p:cNvSpPr txBox="1">
            <a:spLocks noGrp="1"/>
          </p:cNvSpPr>
          <p:nvPr>
            <p:ph type="body" idx="1"/>
          </p:nvPr>
        </p:nvSpPr>
        <p:spPr>
          <a:prstGeom prst="rect">
            <a:avLst/>
          </a:prstGeom>
        </p:spPr>
        <p:txBody>
          <a:bodyPr lIns="91425" tIns="91425" rIns="91425" bIns="91425" anchor="t" anchorCtr="0">
            <a:noAutofit/>
          </a:bodyPr>
          <a:lstStyle/>
          <a:p>
            <a:r>
              <a:rPr lang="en-US" dirty="0"/>
              <a:t>www.getpaint.net</a:t>
            </a:r>
          </a:p>
          <a:p>
            <a:pPr marL="0" indent="0">
              <a:buNone/>
            </a:pPr>
            <a:endParaRPr lang="en-US" dirty="0"/>
          </a:p>
          <a:p>
            <a:r>
              <a:rPr lang="en-US" dirty="0"/>
              <a:t>Graphic Editor</a:t>
            </a:r>
          </a:p>
          <a:p>
            <a:r>
              <a:rPr lang="en-US" dirty="0"/>
              <a:t>FREE!!!</a:t>
            </a:r>
          </a:p>
          <a:p>
            <a:endParaRPr lang="en-US" dirty="0"/>
          </a:p>
          <a:p>
            <a:r>
              <a:rPr lang="en-US" dirty="0"/>
              <a:t>Free Alternatives: </a:t>
            </a:r>
          </a:p>
          <a:p>
            <a:r>
              <a:rPr lang="en-US" dirty="0" err="1"/>
              <a:t>GraphicsGale</a:t>
            </a:r>
            <a:endParaRPr lang="en-US" dirty="0"/>
          </a:p>
          <a:p>
            <a:r>
              <a:rPr lang="en-US" dirty="0"/>
              <a:t>MS Paint</a:t>
            </a:r>
            <a:endParaRPr lang="en" dirty="0"/>
          </a:p>
        </p:txBody>
      </p:sp>
      <p:pic>
        <p:nvPicPr>
          <p:cNvPr id="2" name="Picture 1">
            <a:extLst>
              <a:ext uri="{FF2B5EF4-FFF2-40B4-BE49-F238E27FC236}">
                <a16:creationId xmlns:a16="http://schemas.microsoft.com/office/drawing/2014/main" id="{290D2FB5-65AC-4169-97A4-03157ED6553E}"/>
              </a:ext>
            </a:extLst>
          </p:cNvPr>
          <p:cNvPicPr>
            <a:picLocks noChangeAspect="1"/>
          </p:cNvPicPr>
          <p:nvPr/>
        </p:nvPicPr>
        <p:blipFill>
          <a:blip r:embed="rId3"/>
          <a:stretch>
            <a:fillRect/>
          </a:stretch>
        </p:blipFill>
        <p:spPr>
          <a:xfrm>
            <a:off x="3603686" y="928988"/>
            <a:ext cx="5345446" cy="333352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Hexel</a:t>
            </a:r>
            <a:r>
              <a:rPr lang="en-US" dirty="0"/>
              <a:t>s 2</a:t>
            </a:r>
            <a:endParaRPr lang="en" dirty="0"/>
          </a:p>
        </p:txBody>
      </p:sp>
      <p:sp>
        <p:nvSpPr>
          <p:cNvPr id="157" name="Shape 157"/>
          <p:cNvSpPr txBox="1">
            <a:spLocks noGrp="1"/>
          </p:cNvSpPr>
          <p:nvPr>
            <p:ph type="body" idx="1"/>
          </p:nvPr>
        </p:nvSpPr>
        <p:spPr>
          <a:prstGeom prst="rect">
            <a:avLst/>
          </a:prstGeom>
        </p:spPr>
        <p:txBody>
          <a:bodyPr lIns="91425" tIns="91425" rIns="91425" bIns="91425" anchor="t" anchorCtr="0">
            <a:noAutofit/>
          </a:bodyPr>
          <a:lstStyle/>
          <a:p>
            <a:pPr lvl="0">
              <a:buNone/>
            </a:pPr>
            <a:r>
              <a:rPr lang="en-US" dirty="0">
                <a:hlinkClick r:id="rId3"/>
              </a:rPr>
              <a:t>www.marmoset.co/hexels/</a:t>
            </a:r>
            <a:endParaRPr lang="en-US" dirty="0"/>
          </a:p>
          <a:p>
            <a:pPr lvl="0">
              <a:buNone/>
            </a:pPr>
            <a:endParaRPr lang="en" dirty="0"/>
          </a:p>
          <a:p>
            <a:pPr lvl="0">
              <a:spcBef>
                <a:spcPts val="0"/>
              </a:spcBef>
              <a:buNone/>
            </a:pPr>
            <a:r>
              <a:rPr lang="en" dirty="0"/>
              <a:t>Marmoset Hexels 2</a:t>
            </a:r>
          </a:p>
          <a:p>
            <a:pPr lvl="0">
              <a:spcBef>
                <a:spcPts val="0"/>
              </a:spcBef>
              <a:buNone/>
            </a:pPr>
            <a:r>
              <a:rPr lang="en" dirty="0"/>
              <a:t>$38 ($19 during Steam sale)</a:t>
            </a:r>
          </a:p>
          <a:p>
            <a:pPr lvl="0">
              <a:spcBef>
                <a:spcPts val="0"/>
              </a:spcBef>
              <a:buNone/>
            </a:pPr>
            <a:endParaRPr lang="en" dirty="0"/>
          </a:p>
          <a:p>
            <a:pPr lvl="0">
              <a:spcBef>
                <a:spcPts val="0"/>
              </a:spcBef>
              <a:buNone/>
            </a:pPr>
            <a:r>
              <a:rPr lang="en" dirty="0"/>
              <a:t>Kind of a cool / </a:t>
            </a:r>
            <a:r>
              <a:rPr lang="en-US" dirty="0"/>
              <a:t>funky 2D editor</a:t>
            </a:r>
            <a:endParaRPr lang="en" dirty="0"/>
          </a:p>
        </p:txBody>
      </p:sp>
      <p:pic>
        <p:nvPicPr>
          <p:cNvPr id="2" name="Picture 1">
            <a:extLst>
              <a:ext uri="{FF2B5EF4-FFF2-40B4-BE49-F238E27FC236}">
                <a16:creationId xmlns:a16="http://schemas.microsoft.com/office/drawing/2014/main" id="{B0C2244A-2B91-4B06-834C-532A687CDA5A}"/>
              </a:ext>
            </a:extLst>
          </p:cNvPr>
          <p:cNvPicPr>
            <a:picLocks noChangeAspect="1"/>
          </p:cNvPicPr>
          <p:nvPr/>
        </p:nvPicPr>
        <p:blipFill>
          <a:blip r:embed="rId4"/>
          <a:stretch>
            <a:fillRect/>
          </a:stretch>
        </p:blipFill>
        <p:spPr>
          <a:xfrm>
            <a:off x="3898651" y="1017725"/>
            <a:ext cx="5123562" cy="312521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Audacity</a:t>
            </a:r>
          </a:p>
        </p:txBody>
      </p:sp>
      <p:sp>
        <p:nvSpPr>
          <p:cNvPr id="169" name="Shape 1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lang="en-US" dirty="0"/>
          </a:p>
          <a:p>
            <a:pPr lvl="0">
              <a:spcBef>
                <a:spcPts val="0"/>
              </a:spcBef>
              <a:buNone/>
            </a:pPr>
            <a:r>
              <a:rPr lang="en-US" dirty="0"/>
              <a:t>Sound editor / recorder</a:t>
            </a:r>
          </a:p>
          <a:p>
            <a:pPr lvl="0">
              <a:spcBef>
                <a:spcPts val="0"/>
              </a:spcBef>
              <a:buNone/>
            </a:pPr>
            <a:r>
              <a:rPr lang="en-US" dirty="0"/>
              <a:t>FREE!!!</a:t>
            </a:r>
            <a:endParaRPr dirty="0"/>
          </a:p>
        </p:txBody>
      </p:sp>
      <p:pic>
        <p:nvPicPr>
          <p:cNvPr id="2" name="Picture 1">
            <a:extLst>
              <a:ext uri="{FF2B5EF4-FFF2-40B4-BE49-F238E27FC236}">
                <a16:creationId xmlns:a16="http://schemas.microsoft.com/office/drawing/2014/main" id="{1AE7F70F-D41E-4BF0-8C04-CD18C3377597}"/>
              </a:ext>
            </a:extLst>
          </p:cNvPr>
          <p:cNvPicPr>
            <a:picLocks noChangeAspect="1"/>
          </p:cNvPicPr>
          <p:nvPr/>
        </p:nvPicPr>
        <p:blipFill>
          <a:blip r:embed="rId3"/>
          <a:stretch>
            <a:fillRect/>
          </a:stretch>
        </p:blipFill>
        <p:spPr>
          <a:xfrm>
            <a:off x="3115994" y="872198"/>
            <a:ext cx="5831058" cy="379884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Rytmik </a:t>
            </a:r>
            <a:r>
              <a:rPr lang="en-US" dirty="0"/>
              <a:t>Complete</a:t>
            </a:r>
            <a:endParaRPr lang="en" dirty="0"/>
          </a:p>
        </p:txBody>
      </p:sp>
      <p:sp>
        <p:nvSpPr>
          <p:cNvPr id="175" name="Shape 17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dirty="0"/>
              <a:t>$30 ($13 on Steam Sale)</a:t>
            </a:r>
          </a:p>
          <a:p>
            <a:pPr lvl="0">
              <a:spcBef>
                <a:spcPts val="0"/>
              </a:spcBef>
              <a:buNone/>
            </a:pPr>
            <a:endParaRPr lang="en" dirty="0"/>
          </a:p>
          <a:p>
            <a:pPr lvl="0">
              <a:spcBef>
                <a:spcPts val="0"/>
              </a:spcBef>
              <a:buNone/>
            </a:pPr>
            <a:r>
              <a:rPr lang="en" dirty="0"/>
              <a:t>Chipt</a:t>
            </a:r>
            <a:r>
              <a:rPr lang="en-US" dirty="0" err="1"/>
              <a:t>une</a:t>
            </a:r>
            <a:r>
              <a:rPr lang="en-US" dirty="0"/>
              <a:t> / Sample sequencer</a:t>
            </a:r>
          </a:p>
          <a:p>
            <a:pPr lvl="0">
              <a:spcBef>
                <a:spcPts val="0"/>
              </a:spcBef>
              <a:buNone/>
            </a:pPr>
            <a:r>
              <a:rPr lang="en-US" dirty="0"/>
              <a:t>Great online tutorials…</a:t>
            </a:r>
          </a:p>
          <a:p>
            <a:pPr lvl="0">
              <a:spcBef>
                <a:spcPts val="0"/>
              </a:spcBef>
              <a:buNone/>
            </a:pPr>
            <a:r>
              <a:rPr lang="en-US" dirty="0"/>
              <a:t>Not so great interface</a:t>
            </a:r>
            <a:endParaRPr lang="en" dirty="0"/>
          </a:p>
        </p:txBody>
      </p:sp>
      <p:pic>
        <p:nvPicPr>
          <p:cNvPr id="2" name="Picture 1">
            <a:extLst>
              <a:ext uri="{FF2B5EF4-FFF2-40B4-BE49-F238E27FC236}">
                <a16:creationId xmlns:a16="http://schemas.microsoft.com/office/drawing/2014/main" id="{DC18B075-F95A-4384-B08A-781757CB77A4}"/>
              </a:ext>
            </a:extLst>
          </p:cNvPr>
          <p:cNvPicPr>
            <a:picLocks noChangeAspect="1"/>
          </p:cNvPicPr>
          <p:nvPr/>
        </p:nvPicPr>
        <p:blipFill>
          <a:blip r:embed="rId3"/>
          <a:stretch>
            <a:fillRect/>
          </a:stretch>
        </p:blipFill>
        <p:spPr>
          <a:xfrm>
            <a:off x="4235394" y="1152475"/>
            <a:ext cx="4596906" cy="3588813"/>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a:t>Github Desktop</a:t>
            </a:r>
          </a:p>
        </p:txBody>
      </p:sp>
      <p:sp>
        <p:nvSpPr>
          <p:cNvPr id="181" name="Shape 181"/>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u="sng" dirty="0">
                <a:solidFill>
                  <a:schemeClr val="hlink"/>
                </a:solidFill>
                <a:latin typeface="Average"/>
                <a:ea typeface="Average"/>
                <a:cs typeface="Average"/>
                <a:sym typeface="Average"/>
                <a:hlinkClick r:id="rId3"/>
              </a:rPr>
              <a:t>https://desktop.github.com/</a:t>
            </a:r>
          </a:p>
          <a:p>
            <a:pPr marL="457200" lvl="0" indent="-228600">
              <a:spcBef>
                <a:spcPts val="0"/>
              </a:spcBef>
              <a:buFont typeface="Average"/>
              <a:buChar char="●"/>
            </a:pPr>
            <a:endParaRPr lang="en" dirty="0">
              <a:latin typeface="Average"/>
              <a:ea typeface="Average"/>
              <a:cs typeface="Average"/>
              <a:sym typeface="Average"/>
            </a:endParaRPr>
          </a:p>
          <a:p>
            <a:pPr marL="457200" lvl="0" indent="-228600">
              <a:spcBef>
                <a:spcPts val="0"/>
              </a:spcBef>
              <a:buFont typeface="Average"/>
              <a:buChar char="●"/>
            </a:pPr>
            <a:r>
              <a:rPr lang="en" dirty="0">
                <a:latin typeface="Average"/>
                <a:ea typeface="Average"/>
                <a:cs typeface="Average"/>
                <a:sym typeface="Average"/>
              </a:rPr>
              <a:t>FREE!!! (</a:t>
            </a:r>
            <a:r>
              <a:rPr lang="en-US" dirty="0">
                <a:latin typeface="Average"/>
                <a:ea typeface="Average"/>
                <a:cs typeface="Average"/>
                <a:sym typeface="Average"/>
              </a:rPr>
              <a:t>BUT… it’s public..)</a:t>
            </a:r>
          </a:p>
          <a:p>
            <a:pPr marL="457200" lvl="0" indent="-228600">
              <a:spcBef>
                <a:spcPts val="0"/>
              </a:spcBef>
              <a:buFont typeface="Average"/>
              <a:buChar char="●"/>
            </a:pPr>
            <a:endParaRPr lang="en-US" dirty="0">
              <a:latin typeface="Average"/>
              <a:ea typeface="Average"/>
              <a:cs typeface="Average"/>
              <a:sym typeface="Average"/>
            </a:endParaRPr>
          </a:p>
          <a:p>
            <a:pPr marL="457200" lvl="0" indent="-228600">
              <a:spcBef>
                <a:spcPts val="0"/>
              </a:spcBef>
              <a:buFont typeface="Average"/>
              <a:buChar char="●"/>
            </a:pPr>
            <a:r>
              <a:rPr lang="en-US" dirty="0">
                <a:latin typeface="Average"/>
                <a:ea typeface="Average"/>
                <a:cs typeface="Average"/>
                <a:sym typeface="Average"/>
              </a:rPr>
              <a:t>Not just for source control</a:t>
            </a:r>
          </a:p>
          <a:p>
            <a:pPr marL="457200" lvl="0" indent="-228600">
              <a:spcBef>
                <a:spcPts val="0"/>
              </a:spcBef>
              <a:buFont typeface="Average"/>
              <a:buChar char="●"/>
            </a:pPr>
            <a:r>
              <a:rPr lang="en-US" dirty="0">
                <a:latin typeface="Average"/>
                <a:ea typeface="Average"/>
                <a:cs typeface="Average"/>
                <a:sym typeface="Average"/>
              </a:rPr>
              <a:t>Free website hosting at github.io</a:t>
            </a:r>
          </a:p>
          <a:p>
            <a:pPr marL="457200" lvl="0" indent="-228600">
              <a:spcBef>
                <a:spcPts val="0"/>
              </a:spcBef>
              <a:buFont typeface="Average"/>
              <a:buChar char="●"/>
            </a:pPr>
            <a:endParaRPr lang="en" dirty="0">
              <a:latin typeface="Average"/>
              <a:ea typeface="Average"/>
              <a:cs typeface="Average"/>
              <a:sym typeface="Average"/>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96B0-11FC-4ACF-9D46-1DDD7B342C35}"/>
              </a:ext>
            </a:extLst>
          </p:cNvPr>
          <p:cNvSpPr>
            <a:spLocks noGrp="1"/>
          </p:cNvSpPr>
          <p:nvPr>
            <p:ph type="title"/>
          </p:nvPr>
        </p:nvSpPr>
        <p:spPr/>
        <p:txBody>
          <a:bodyPr>
            <a:normAutofit fontScale="90000"/>
          </a:bodyPr>
          <a:lstStyle/>
          <a:p>
            <a:r>
              <a:rPr lang="en-US" dirty="0"/>
              <a:t>Other things and ideas…</a:t>
            </a:r>
          </a:p>
        </p:txBody>
      </p:sp>
      <p:sp>
        <p:nvSpPr>
          <p:cNvPr id="3" name="Text Placeholder 2">
            <a:extLst>
              <a:ext uri="{FF2B5EF4-FFF2-40B4-BE49-F238E27FC236}">
                <a16:creationId xmlns:a16="http://schemas.microsoft.com/office/drawing/2014/main" id="{4C5A77B2-FD7E-4A18-BC73-A663571B66EC}"/>
              </a:ext>
            </a:extLst>
          </p:cNvPr>
          <p:cNvSpPr>
            <a:spLocks noGrp="1"/>
          </p:cNvSpPr>
          <p:nvPr>
            <p:ph type="body" idx="1"/>
          </p:nvPr>
        </p:nvSpPr>
        <p:spPr/>
        <p:txBody>
          <a:bodyPr/>
          <a:lstStyle/>
          <a:p>
            <a:r>
              <a:rPr lang="en-US" dirty="0"/>
              <a:t>OBS – Not Just for Twitch</a:t>
            </a:r>
          </a:p>
          <a:p>
            <a:r>
              <a:rPr lang="en-US" dirty="0" err="1"/>
              <a:t>HitFilm</a:t>
            </a:r>
            <a:r>
              <a:rPr lang="en-US" dirty="0"/>
              <a:t> Express</a:t>
            </a:r>
          </a:p>
          <a:p>
            <a:r>
              <a:rPr lang="en-US" dirty="0">
                <a:hlinkClick r:id="rId2"/>
              </a:rPr>
              <a:t>https://twitter.com/chriswade__/status/881094385483608065</a:t>
            </a:r>
            <a:endParaRPr lang="en-US" dirty="0"/>
          </a:p>
          <a:p>
            <a:endParaRPr lang="en-US" dirty="0"/>
          </a:p>
          <a:p>
            <a:endParaRPr lang="en-US" dirty="0"/>
          </a:p>
        </p:txBody>
      </p:sp>
    </p:spTree>
    <p:extLst>
      <p:ext uri="{BB962C8B-B14F-4D97-AF65-F5344CB8AC3E}">
        <p14:creationId xmlns:p14="http://schemas.microsoft.com/office/powerpoint/2010/main" val="1264147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Shape 186"/>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a:t>Alternative Game Engines</a:t>
            </a:r>
            <a:endParaRPr lang="en" dirty="0"/>
          </a:p>
        </p:txBody>
      </p:sp>
      <p:sp>
        <p:nvSpPr>
          <p:cNvPr id="187" name="Shape 187"/>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US" sz="1800" dirty="0"/>
              <a:t>Twine – HTML / JS – Narrative Games (Choose Your Own Adventures)</a:t>
            </a:r>
            <a:endParaRPr lang="en" sz="1800" dirty="0"/>
          </a:p>
          <a:p>
            <a:pPr lvl="0">
              <a:buNone/>
            </a:pPr>
            <a:r>
              <a:rPr lang="en-US" sz="1800" dirty="0">
                <a:hlinkClick r:id="rId3"/>
              </a:rPr>
              <a:t>http://twinery.org</a:t>
            </a:r>
            <a:endParaRPr lang="en-US" sz="1800" dirty="0"/>
          </a:p>
          <a:p>
            <a:pPr lvl="0">
              <a:spcBef>
                <a:spcPts val="0"/>
              </a:spcBef>
              <a:buNone/>
            </a:pPr>
            <a:endParaRPr lang="en" sz="1800" dirty="0"/>
          </a:p>
          <a:p>
            <a:pPr lvl="0">
              <a:spcBef>
                <a:spcPts val="0"/>
              </a:spcBef>
              <a:buNone/>
            </a:pPr>
            <a:r>
              <a:rPr lang="en" sz="1800" dirty="0"/>
              <a:t>Pico 8 – </a:t>
            </a:r>
            <a:r>
              <a:rPr lang="en-US" sz="1800" dirty="0"/>
              <a:t>LUA – Retro inspired console</a:t>
            </a:r>
            <a:endParaRPr lang="en" sz="1800" dirty="0"/>
          </a:p>
          <a:p>
            <a:pPr lvl="0">
              <a:buNone/>
            </a:pPr>
            <a:r>
              <a:rPr lang="en-US" sz="1800" dirty="0">
                <a:hlinkClick r:id="rId4"/>
              </a:rPr>
              <a:t>https://www.lexaloffle.com/pico-8.php</a:t>
            </a:r>
            <a:endParaRPr lang="en-US" sz="1800" dirty="0"/>
          </a:p>
          <a:p>
            <a:pPr lvl="0">
              <a:buNone/>
            </a:pPr>
            <a:endParaRPr lang="en" sz="1800" dirty="0"/>
          </a:p>
          <a:p>
            <a:pPr lvl="0">
              <a:buNone/>
            </a:pPr>
            <a:r>
              <a:rPr lang="en" sz="1800" dirty="0"/>
              <a:t>Phaser – HTML / JS – Browser &amp; </a:t>
            </a:r>
            <a:r>
              <a:rPr lang="en-US" sz="1800" dirty="0"/>
              <a:t>mobile </a:t>
            </a:r>
            <a:r>
              <a:rPr lang="en" sz="1800" dirty="0"/>
              <a:t>games</a:t>
            </a:r>
          </a:p>
          <a:p>
            <a:pPr lvl="0">
              <a:buNone/>
            </a:pPr>
            <a:r>
              <a:rPr lang="en-US" sz="1800" dirty="0">
                <a:hlinkClick r:id="rId5"/>
              </a:rPr>
              <a:t>https://phaser.io/</a:t>
            </a:r>
            <a:endParaRPr lang="en-US" sz="1800" dirty="0"/>
          </a:p>
          <a:p>
            <a:pPr lvl="0">
              <a:buNone/>
            </a:pPr>
            <a:endParaRPr lang="en-US" sz="1800" dirty="0"/>
          </a:p>
          <a:p>
            <a:pPr lvl="0">
              <a:buNone/>
            </a:pPr>
            <a:r>
              <a:rPr lang="en-US" sz="1800" dirty="0"/>
              <a:t>Construct 2/3</a:t>
            </a:r>
          </a:p>
          <a:p>
            <a:pPr lvl="0">
              <a:buNone/>
            </a:pPr>
            <a:r>
              <a:rPr lang="en-US" sz="1800" dirty="0">
                <a:hlinkClick r:id="rId6"/>
              </a:rPr>
              <a:t>https://www.scirra.com/</a:t>
            </a:r>
            <a:endParaRPr lang="en-US" sz="1800" dirty="0"/>
          </a:p>
          <a:p>
            <a:pPr lvl="0">
              <a:buNone/>
            </a:pPr>
            <a:endParaRPr lang="en-US" sz="1800" dirty="0"/>
          </a:p>
          <a:p>
            <a:pPr lvl="0">
              <a:buNone/>
            </a:pPr>
            <a:r>
              <a:rPr lang="en-US" sz="1800" dirty="0"/>
              <a:t>Scratch – Drag &amp; Drop – Browser games</a:t>
            </a:r>
          </a:p>
          <a:p>
            <a:pPr lvl="0">
              <a:buNone/>
            </a:pPr>
            <a:r>
              <a:rPr lang="en-US" sz="1800" dirty="0">
                <a:hlinkClick r:id="rId7"/>
              </a:rPr>
              <a:t>https://scratch.mit.edu</a:t>
            </a:r>
            <a:endParaRPr lang="en-US" sz="1800" dirty="0"/>
          </a:p>
          <a:p>
            <a:pPr lvl="0">
              <a:buNone/>
            </a:pPr>
            <a:endParaRPr lang="en-US" sz="1800" dirty="0"/>
          </a:p>
          <a:p>
            <a:pPr lvl="0">
              <a:buNone/>
            </a:pPr>
            <a:endParaRPr lang="en-US" sz="1800" dirty="0"/>
          </a:p>
          <a:p>
            <a:pPr lvl="0">
              <a:buNone/>
            </a:pPr>
            <a:endParaRPr lang="en" sz="1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Shape 162"/>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US" dirty="0"/>
              <a:t>Honorable Mentions</a:t>
            </a:r>
            <a:endParaRPr lang="en" dirty="0"/>
          </a:p>
        </p:txBody>
      </p:sp>
      <p:sp>
        <p:nvSpPr>
          <p:cNvPr id="163" name="Shape 163"/>
          <p:cNvSpPr txBox="1">
            <a:spLocks noGrp="1"/>
          </p:cNvSpPr>
          <p:nvPr>
            <p:ph type="body" idx="1"/>
          </p:nvPr>
        </p:nvSpPr>
        <p:spPr>
          <a:prstGeom prst="rect">
            <a:avLst/>
          </a:prstGeom>
        </p:spPr>
        <p:txBody>
          <a:bodyPr lIns="91425" tIns="91425" rIns="91425" bIns="91425" anchor="t" anchorCtr="0">
            <a:noAutofit/>
          </a:bodyPr>
          <a:lstStyle/>
          <a:p>
            <a:pPr lvl="0">
              <a:buNone/>
            </a:pPr>
            <a:r>
              <a:rPr lang="en" sz="1600" dirty="0"/>
              <a:t>Spriter </a:t>
            </a:r>
          </a:p>
          <a:p>
            <a:pPr lvl="0">
              <a:buNone/>
            </a:pPr>
            <a:r>
              <a:rPr lang="en" sz="1600" dirty="0"/>
              <a:t>$60 ($30 </a:t>
            </a:r>
            <a:r>
              <a:rPr lang="en-US" sz="1600" dirty="0"/>
              <a:t>on Steam sale</a:t>
            </a:r>
            <a:r>
              <a:rPr lang="en" sz="1600" dirty="0"/>
              <a:t>)</a:t>
            </a:r>
          </a:p>
          <a:p>
            <a:pPr lvl="0">
              <a:spcBef>
                <a:spcPts val="0"/>
              </a:spcBef>
              <a:buNone/>
            </a:pPr>
            <a:r>
              <a:rPr lang="en" sz="1600" dirty="0"/>
              <a:t>AMA</a:t>
            </a:r>
            <a:r>
              <a:rPr lang="en-US" sz="1600" dirty="0"/>
              <a:t>ZING sprite animator…</a:t>
            </a:r>
          </a:p>
          <a:p>
            <a:pPr lvl="0">
              <a:spcBef>
                <a:spcPts val="0"/>
              </a:spcBef>
              <a:buNone/>
            </a:pPr>
            <a:r>
              <a:rPr lang="en-US" sz="1600" dirty="0"/>
              <a:t>Complex, feature rich, COMPLICATED…</a:t>
            </a:r>
          </a:p>
          <a:p>
            <a:pPr lvl="0">
              <a:spcBef>
                <a:spcPts val="0"/>
              </a:spcBef>
              <a:buNone/>
            </a:pPr>
            <a:endParaRPr lang="en-US" sz="1600" dirty="0"/>
          </a:p>
          <a:p>
            <a:pPr lvl="0">
              <a:spcBef>
                <a:spcPts val="0"/>
              </a:spcBef>
              <a:buNone/>
            </a:pPr>
            <a:r>
              <a:rPr lang="en-US" sz="1600" dirty="0" err="1"/>
              <a:t>AssetForge</a:t>
            </a:r>
            <a:endParaRPr lang="en-US" sz="1600" dirty="0"/>
          </a:p>
          <a:p>
            <a:pPr lvl="0">
              <a:buNone/>
            </a:pPr>
            <a:r>
              <a:rPr lang="en-US" sz="1600" dirty="0">
                <a:hlinkClick r:id="rId3"/>
              </a:rPr>
              <a:t>http://assetforge.io</a:t>
            </a:r>
            <a:endParaRPr lang="en-US" sz="1600" dirty="0"/>
          </a:p>
          <a:p>
            <a:pPr lvl="0">
              <a:spcBef>
                <a:spcPts val="0"/>
              </a:spcBef>
              <a:buNone/>
            </a:pPr>
            <a:r>
              <a:rPr lang="en-US" sz="1600" dirty="0"/>
              <a:t>$20 ($40 Deluxe)</a:t>
            </a:r>
          </a:p>
          <a:p>
            <a:pPr lvl="0">
              <a:spcBef>
                <a:spcPts val="0"/>
              </a:spcBef>
              <a:buNone/>
            </a:pPr>
            <a:r>
              <a:rPr lang="en-US" sz="1600" dirty="0"/>
              <a:t>3D Block based modeler</a:t>
            </a:r>
          </a:p>
          <a:p>
            <a:pPr lvl="0">
              <a:spcBef>
                <a:spcPts val="0"/>
              </a:spcBef>
              <a:buNone/>
            </a:pPr>
            <a:r>
              <a:rPr lang="en-US" sz="1600" dirty="0"/>
              <a:t>Coming Soon…? (First week of July)</a:t>
            </a:r>
          </a:p>
          <a:p>
            <a:pPr lvl="0">
              <a:spcBef>
                <a:spcPts val="0"/>
              </a:spcBef>
              <a:buNone/>
            </a:pPr>
            <a:endParaRPr lang="en-US" sz="1600" dirty="0"/>
          </a:p>
          <a:p>
            <a:pPr lvl="0">
              <a:spcBef>
                <a:spcPts val="0"/>
              </a:spcBef>
              <a:buNone/>
            </a:pPr>
            <a:endParaRPr lang="en-US" sz="1600" dirty="0"/>
          </a:p>
          <a:p>
            <a:pPr lvl="0">
              <a:spcBef>
                <a:spcPts val="0"/>
              </a:spcBef>
              <a:buNone/>
            </a:pP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97D96-4481-4A96-BBD0-B3F3EAA2F5F6}"/>
              </a:ext>
            </a:extLst>
          </p:cNvPr>
          <p:cNvSpPr>
            <a:spLocks noGrp="1"/>
          </p:cNvSpPr>
          <p:nvPr>
            <p:ph type="title"/>
          </p:nvPr>
        </p:nvSpPr>
        <p:spPr/>
        <p:txBody>
          <a:bodyPr/>
          <a:lstStyle/>
          <a:p>
            <a:r>
              <a:rPr lang="en-US" dirty="0"/>
              <a:t>Who am I?</a:t>
            </a:r>
          </a:p>
        </p:txBody>
      </p:sp>
      <p:sp>
        <p:nvSpPr>
          <p:cNvPr id="3" name="Content Placeholder 2">
            <a:extLst>
              <a:ext uri="{FF2B5EF4-FFF2-40B4-BE49-F238E27FC236}">
                <a16:creationId xmlns:a16="http://schemas.microsoft.com/office/drawing/2014/main" id="{67BEEC00-CC72-4AF3-94FE-93DDBFE2432C}"/>
              </a:ext>
            </a:extLst>
          </p:cNvPr>
          <p:cNvSpPr>
            <a:spLocks noGrp="1"/>
          </p:cNvSpPr>
          <p:nvPr>
            <p:ph idx="1"/>
          </p:nvPr>
        </p:nvSpPr>
        <p:spPr/>
        <p:txBody>
          <a:bodyPr/>
          <a:lstStyle/>
          <a:p>
            <a:r>
              <a:rPr lang="en-US" dirty="0"/>
              <a:t>C# Developer / Test Lead at a major insurance company…</a:t>
            </a:r>
          </a:p>
          <a:p>
            <a:endParaRPr lang="en-US" dirty="0"/>
          </a:p>
          <a:p>
            <a:r>
              <a:rPr lang="en-US" dirty="0"/>
              <a:t>Terrible at art…</a:t>
            </a:r>
          </a:p>
          <a:p>
            <a:r>
              <a:rPr lang="en-US" dirty="0" err="1"/>
              <a:t>Kinda</a:t>
            </a:r>
            <a:r>
              <a:rPr lang="en-US" dirty="0"/>
              <a:t> color-blind…</a:t>
            </a:r>
          </a:p>
          <a:p>
            <a:r>
              <a:rPr lang="en-US" dirty="0"/>
              <a:t>I fail more than I am successful…</a:t>
            </a:r>
          </a:p>
          <a:p>
            <a:endParaRPr lang="en-US" dirty="0"/>
          </a:p>
          <a:p>
            <a:r>
              <a:rPr lang="en-US" dirty="0"/>
              <a:t>I still love making games. </a:t>
            </a:r>
            <a:r>
              <a:rPr lang="en-US" dirty="0">
                <a:sym typeface="Wingdings" panose="05000000000000000000" pitchFamily="2" charset="2"/>
              </a:rPr>
              <a:t></a:t>
            </a:r>
            <a:endParaRPr lang="en-US" dirty="0"/>
          </a:p>
          <a:p>
            <a:endParaRPr lang="en-US" dirty="0"/>
          </a:p>
          <a:p>
            <a:endParaRPr lang="en-US" dirty="0"/>
          </a:p>
        </p:txBody>
      </p:sp>
      <p:pic>
        <p:nvPicPr>
          <p:cNvPr id="4" name="Picture 3">
            <a:extLst>
              <a:ext uri="{FF2B5EF4-FFF2-40B4-BE49-F238E27FC236}">
                <a16:creationId xmlns:a16="http://schemas.microsoft.com/office/drawing/2014/main" id="{E0EFFAB5-9487-495C-99B2-E3EB863A40AD}"/>
              </a:ext>
            </a:extLst>
          </p:cNvPr>
          <p:cNvPicPr>
            <a:picLocks noChangeAspect="1"/>
          </p:cNvPicPr>
          <p:nvPr/>
        </p:nvPicPr>
        <p:blipFill>
          <a:blip r:embed="rId2"/>
          <a:stretch>
            <a:fillRect/>
          </a:stretch>
        </p:blipFill>
        <p:spPr>
          <a:xfrm>
            <a:off x="5080201" y="1808503"/>
            <a:ext cx="5928884" cy="3334997"/>
          </a:xfrm>
          <a:prstGeom prst="rect">
            <a:avLst/>
          </a:prstGeom>
        </p:spPr>
      </p:pic>
    </p:spTree>
    <p:extLst>
      <p:ext uri="{BB962C8B-B14F-4D97-AF65-F5344CB8AC3E}">
        <p14:creationId xmlns:p14="http://schemas.microsoft.com/office/powerpoint/2010/main" val="42736408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FBDBA-D06E-41C4-8FCC-946ECE27BE0A}"/>
              </a:ext>
            </a:extLst>
          </p:cNvPr>
          <p:cNvSpPr>
            <a:spLocks noGrp="1"/>
          </p:cNvSpPr>
          <p:nvPr>
            <p:ph type="title"/>
          </p:nvPr>
        </p:nvSpPr>
        <p:spPr/>
        <p:txBody>
          <a:bodyPr>
            <a:normAutofit fontScale="90000"/>
          </a:bodyPr>
          <a:lstStyle/>
          <a:p>
            <a:r>
              <a:rPr lang="en-US" dirty="0"/>
              <a:t>Any Questions? </a:t>
            </a:r>
          </a:p>
        </p:txBody>
      </p:sp>
      <p:sp>
        <p:nvSpPr>
          <p:cNvPr id="3" name="Text Placeholder 2">
            <a:extLst>
              <a:ext uri="{FF2B5EF4-FFF2-40B4-BE49-F238E27FC236}">
                <a16:creationId xmlns:a16="http://schemas.microsoft.com/office/drawing/2014/main" id="{1289144A-A8DD-426A-8A81-046A2CDFCC0D}"/>
              </a:ext>
            </a:extLst>
          </p:cNvPr>
          <p:cNvSpPr>
            <a:spLocks noGrp="1"/>
          </p:cNvSpPr>
          <p:nvPr>
            <p:ph type="body" idx="1"/>
          </p:nvPr>
        </p:nvSpPr>
        <p:spPr/>
        <p:txBody>
          <a:bodyPr/>
          <a:lstStyle/>
          <a:p>
            <a:pPr lvl="0">
              <a:buNone/>
            </a:pPr>
            <a:r>
              <a:rPr lang="en-US" sz="2400" dirty="0"/>
              <a:t>Twitter: @</a:t>
            </a:r>
            <a:r>
              <a:rPr lang="en-US" sz="2400" dirty="0" err="1"/>
              <a:t>MattPerrin</a:t>
            </a:r>
            <a:endParaRPr lang="en-US" sz="2400" dirty="0"/>
          </a:p>
          <a:p>
            <a:pPr lvl="0">
              <a:buNone/>
            </a:pPr>
            <a:r>
              <a:rPr lang="en-US" sz="2400" dirty="0"/>
              <a:t>Slides: </a:t>
            </a:r>
            <a:r>
              <a:rPr lang="en-US" sz="2400" dirty="0">
                <a:hlinkClick r:id="rId2"/>
              </a:rPr>
              <a:t>http://github.com/mattperrin</a:t>
            </a:r>
            <a:endParaRPr lang="en-US" sz="2400" dirty="0"/>
          </a:p>
          <a:p>
            <a:pPr lvl="0">
              <a:buNone/>
            </a:pPr>
            <a:endParaRPr lang="en-US" sz="2400" dirty="0"/>
          </a:p>
          <a:p>
            <a:pPr lvl="0">
              <a:buNone/>
            </a:pPr>
            <a:endParaRPr lang="en-US" sz="2400" dirty="0"/>
          </a:p>
          <a:p>
            <a:pPr lvl="0">
              <a:buNone/>
            </a:pPr>
            <a:r>
              <a:rPr lang="en-US" sz="2400" dirty="0"/>
              <a:t>"Okay, for me, first of all, </a:t>
            </a:r>
            <a:r>
              <a:rPr lang="en-US" sz="2400" dirty="0" err="1"/>
              <a:t>dopeness</a:t>
            </a:r>
            <a:r>
              <a:rPr lang="en-US" sz="2400" dirty="0"/>
              <a:t> is what I like the most. </a:t>
            </a:r>
            <a:r>
              <a:rPr lang="en-US" sz="2400" dirty="0" err="1"/>
              <a:t>Dopeness</a:t>
            </a:r>
            <a:r>
              <a:rPr lang="en-US" sz="2400" dirty="0"/>
              <a:t>. People who want to make things as dope as possible.” - Kayne West </a:t>
            </a:r>
          </a:p>
          <a:p>
            <a:endParaRPr lang="en-US" dirty="0"/>
          </a:p>
        </p:txBody>
      </p:sp>
    </p:spTree>
    <p:extLst>
      <p:ext uri="{BB962C8B-B14F-4D97-AF65-F5344CB8AC3E}">
        <p14:creationId xmlns:p14="http://schemas.microsoft.com/office/powerpoint/2010/main" val="4209365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2118"/>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11C33-AB59-42A3-A4D3-F083670DEBC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5EE8AC4-31D2-4BED-B25A-1330B327D797}"/>
              </a:ext>
            </a:extLst>
          </p:cNvPr>
          <p:cNvSpPr>
            <a:spLocks noGrp="1"/>
          </p:cNvSpPr>
          <p:nvPr>
            <p:ph type="body" idx="1"/>
          </p:nvPr>
        </p:nvSpPr>
        <p:spPr>
          <a:xfrm>
            <a:off x="311700" y="1172355"/>
            <a:ext cx="8520600" cy="3416400"/>
          </a:xfrm>
        </p:spPr>
        <p:txBody>
          <a:bodyPr/>
          <a:lstStyle/>
          <a:p>
            <a:endParaRPr lang="en-US" dirty="0"/>
          </a:p>
        </p:txBody>
      </p:sp>
      <p:pic>
        <p:nvPicPr>
          <p:cNvPr id="2050" name="Picture 2" descr="https://lumiere-a.akamaihd.net/v1/images/databank_jedimindtrick_01_169_a491266d.jpeg?region=0%2C43%2C1560%2C781">
            <a:extLst>
              <a:ext uri="{FF2B5EF4-FFF2-40B4-BE49-F238E27FC236}">
                <a16:creationId xmlns:a16="http://schemas.microsoft.com/office/drawing/2014/main" id="{6D790058-CF15-451E-A49E-D937D5701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2455"/>
            <a:ext cx="9144000" cy="457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818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273126" y="445025"/>
            <a:ext cx="6914271" cy="572700"/>
          </a:xfrm>
          <a:prstGeom prst="rect">
            <a:avLst/>
          </a:prstGeom>
        </p:spPr>
        <p:txBody>
          <a:bodyPr lIns="91425" tIns="91425" rIns="91425" bIns="91425" anchor="t" anchorCtr="0">
            <a:noAutofit/>
          </a:bodyPr>
          <a:lstStyle/>
          <a:p>
            <a:pPr lvl="0" algn="ctr">
              <a:spcBef>
                <a:spcPts val="0"/>
              </a:spcBef>
              <a:buNone/>
            </a:pPr>
            <a:r>
              <a:rPr lang="en-US" dirty="0"/>
              <a:t>Self-doubt</a:t>
            </a:r>
            <a:endParaRPr dirty="0"/>
          </a:p>
        </p:txBody>
      </p:sp>
      <p:sp>
        <p:nvSpPr>
          <p:cNvPr id="67" name="Shape 67"/>
          <p:cNvSpPr txBox="1">
            <a:spLocks noGrp="1"/>
          </p:cNvSpPr>
          <p:nvPr>
            <p:ph type="body" idx="1"/>
          </p:nvPr>
        </p:nvSpPr>
        <p:spPr>
          <a:xfrm>
            <a:off x="928468" y="1152475"/>
            <a:ext cx="7322234" cy="3416400"/>
          </a:xfrm>
          <a:prstGeom prst="rect">
            <a:avLst/>
          </a:prstGeom>
        </p:spPr>
        <p:txBody>
          <a:bodyPr lIns="91425" tIns="91425" rIns="91425" bIns="91425" anchor="t" anchorCtr="0">
            <a:noAutofit/>
          </a:bodyPr>
          <a:lstStyle/>
          <a:p>
            <a:r>
              <a:rPr lang="en" dirty="0"/>
              <a:t>Do I need a team…?</a:t>
            </a:r>
          </a:p>
          <a:p>
            <a:r>
              <a:rPr lang="en" dirty="0"/>
              <a:t>I usually work alone...</a:t>
            </a:r>
          </a:p>
          <a:p>
            <a:r>
              <a:rPr lang="en" dirty="0"/>
              <a:t>I don’t know anyone here…</a:t>
            </a:r>
          </a:p>
          <a:p>
            <a:r>
              <a:rPr lang="en" dirty="0"/>
              <a:t>What if my ideas are bad…?</a:t>
            </a:r>
          </a:p>
          <a:p>
            <a:r>
              <a:rPr lang="en" dirty="0"/>
              <a:t>What if I’m not good enough…?</a:t>
            </a:r>
            <a:br>
              <a:rPr lang="en" dirty="0"/>
            </a:br>
            <a:endParaRPr lang="e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E201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5753-7175-4F7E-A278-1A3EBFF5C15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42725C63-112E-4318-A931-3BC3BD21D14E}"/>
              </a:ext>
            </a:extLst>
          </p:cNvPr>
          <p:cNvSpPr>
            <a:spLocks noGrp="1"/>
          </p:cNvSpPr>
          <p:nvPr>
            <p:ph type="body" idx="1"/>
          </p:nvPr>
        </p:nvSpPr>
        <p:spPr/>
        <p:txBody>
          <a:bodyPr/>
          <a:lstStyle/>
          <a:p>
            <a:endParaRPr lang="en-US"/>
          </a:p>
        </p:txBody>
      </p:sp>
      <p:pic>
        <p:nvPicPr>
          <p:cNvPr id="4098" name="Picture 2" descr="https://thurotdotcom.files.wordpress.com/2012/06/5-braid-in-the-making1.jpg">
            <a:extLst>
              <a:ext uri="{FF2B5EF4-FFF2-40B4-BE49-F238E27FC236}">
                <a16:creationId xmlns:a16="http://schemas.microsoft.com/office/drawing/2014/main" id="{47C732C5-6F92-4627-BA3C-2B93AAF55C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8163"/>
            <a:ext cx="91440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532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a:spLocks noGrp="1"/>
          </p:cNvSpPr>
          <p:nvPr>
            <p:ph type="title"/>
          </p:nvPr>
        </p:nvSpPr>
        <p:spPr>
          <a:prstGeom prst="rect">
            <a:avLst/>
          </a:prstGeom>
        </p:spPr>
        <p:txBody>
          <a:bodyPr lIns="91425" tIns="91425" rIns="91425" bIns="91425" anchor="t" anchorCtr="0">
            <a:noAutofit/>
          </a:bodyPr>
          <a:lstStyle/>
          <a:p>
            <a:pPr lvl="0" algn="ctr">
              <a:spcBef>
                <a:spcPts val="0"/>
              </a:spcBef>
              <a:buNone/>
            </a:pPr>
            <a:r>
              <a:rPr lang="en-US" dirty="0"/>
              <a:t>Finding Success</a:t>
            </a:r>
            <a:endParaRPr lang="en" dirty="0"/>
          </a:p>
        </p:txBody>
      </p:sp>
      <p:sp>
        <p:nvSpPr>
          <p:cNvPr id="79" name="Shape 79"/>
          <p:cNvSpPr txBox="1">
            <a:spLocks noGrp="1"/>
          </p:cNvSpPr>
          <p:nvPr>
            <p:ph type="body" idx="1"/>
          </p:nvPr>
        </p:nvSpPr>
        <p:spPr>
          <a:xfrm>
            <a:off x="708632" y="1625600"/>
            <a:ext cx="4368020" cy="3098020"/>
          </a:xfrm>
          <a:prstGeom prst="rect">
            <a:avLst/>
          </a:prstGeom>
        </p:spPr>
        <p:txBody>
          <a:bodyPr lIns="91425" tIns="91425" rIns="91425" bIns="91425" anchor="t" anchorCtr="0">
            <a:noAutofit/>
          </a:bodyPr>
          <a:lstStyle/>
          <a:p>
            <a:r>
              <a:rPr lang="en" dirty="0"/>
              <a:t>Set reasonable goal</a:t>
            </a:r>
            <a:r>
              <a:rPr lang="en-US" dirty="0"/>
              <a:t>s</a:t>
            </a:r>
          </a:p>
          <a:p>
            <a:r>
              <a:rPr lang="en" dirty="0"/>
              <a:t>Take care of yourself</a:t>
            </a:r>
          </a:p>
          <a:p>
            <a:r>
              <a:rPr lang="en" dirty="0"/>
              <a:t>Know your tools</a:t>
            </a:r>
          </a:p>
          <a:p>
            <a:r>
              <a:rPr lang="en" dirty="0"/>
              <a:t>Make it “pretty” later</a:t>
            </a:r>
          </a:p>
          <a:p>
            <a:r>
              <a:rPr lang="en" dirty="0"/>
              <a:t>Experiment</a:t>
            </a:r>
          </a:p>
          <a:p>
            <a:r>
              <a:rPr lang="en-US" dirty="0"/>
              <a:t>F</a:t>
            </a:r>
            <a:r>
              <a:rPr lang="en" dirty="0"/>
              <a:t>ailure </a:t>
            </a:r>
            <a:r>
              <a:rPr lang="en-US" dirty="0"/>
              <a:t>is OKAY (and a good thing!)</a:t>
            </a:r>
            <a:br>
              <a:rPr lang="en" dirty="0"/>
            </a:br>
            <a:endParaRPr lang="en" dirty="0"/>
          </a:p>
        </p:txBody>
      </p:sp>
      <p:pic>
        <p:nvPicPr>
          <p:cNvPr id="80" name="Shape 80"/>
          <p:cNvPicPr preferRelativeResize="0"/>
          <p:nvPr/>
        </p:nvPicPr>
        <p:blipFill>
          <a:blip r:embed="rId3">
            <a:alphaModFix/>
          </a:blip>
          <a:stretch>
            <a:fillRect/>
          </a:stretch>
        </p:blipFill>
        <p:spPr>
          <a:xfrm>
            <a:off x="5704114" y="1531257"/>
            <a:ext cx="2583543" cy="230777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39106-C85C-4C8A-B404-6D3982382404}"/>
              </a:ext>
            </a:extLst>
          </p:cNvPr>
          <p:cNvSpPr>
            <a:spLocks noGrp="1"/>
          </p:cNvSpPr>
          <p:nvPr>
            <p:ph type="title"/>
          </p:nvPr>
        </p:nvSpPr>
        <p:spPr/>
        <p:txBody>
          <a:bodyPr>
            <a:normAutofit fontScale="90000"/>
          </a:bodyPr>
          <a:lstStyle/>
          <a:p>
            <a:pPr algn="ctr"/>
            <a:r>
              <a:rPr lang="en-US" dirty="0"/>
              <a:t>“Eat your ashes” (NSFW)</a:t>
            </a:r>
          </a:p>
        </p:txBody>
      </p:sp>
      <p:sp>
        <p:nvSpPr>
          <p:cNvPr id="3" name="Text Placeholder 2">
            <a:extLst>
              <a:ext uri="{FF2B5EF4-FFF2-40B4-BE49-F238E27FC236}">
                <a16:creationId xmlns:a16="http://schemas.microsoft.com/office/drawing/2014/main" id="{B5F77FAA-9470-4CF2-8B2E-21D057E47C6D}"/>
              </a:ext>
            </a:extLst>
          </p:cNvPr>
          <p:cNvSpPr>
            <a:spLocks noGrp="1"/>
          </p:cNvSpPr>
          <p:nvPr>
            <p:ph type="body" idx="1"/>
          </p:nvPr>
        </p:nvSpPr>
        <p:spPr>
          <a:xfrm>
            <a:off x="938784" y="1152475"/>
            <a:ext cx="7181088" cy="3416400"/>
          </a:xfrm>
        </p:spPr>
        <p:txBody>
          <a:bodyPr/>
          <a:lstStyle/>
          <a:p>
            <a:r>
              <a:rPr lang="en-US" dirty="0"/>
              <a:t>Max Landis (aka </a:t>
            </a:r>
            <a:r>
              <a:rPr lang="en-US" dirty="0" err="1"/>
              <a:t>Uptomyknees</a:t>
            </a:r>
            <a:r>
              <a:rPr lang="en-US" dirty="0"/>
              <a:t>)</a:t>
            </a:r>
          </a:p>
          <a:p>
            <a:r>
              <a:rPr lang="en-US" dirty="0">
                <a:hlinkClick r:id="rId2"/>
              </a:rPr>
              <a:t>https://www.youtube.com/watch?v=zfLPkK_XH7I</a:t>
            </a:r>
            <a:endParaRPr lang="en-US" dirty="0"/>
          </a:p>
          <a:p>
            <a:endParaRPr lang="en-US" dirty="0"/>
          </a:p>
          <a:p>
            <a:r>
              <a:rPr lang="en-US" dirty="0"/>
              <a:t>Doing is better than thinking</a:t>
            </a:r>
          </a:p>
          <a:p>
            <a:r>
              <a:rPr lang="en-US" dirty="0"/>
              <a:t>Burn your old ideas to find new ones</a:t>
            </a:r>
          </a:p>
          <a:p>
            <a:r>
              <a:rPr lang="en-US" dirty="0"/>
              <a:t>Failures are successes</a:t>
            </a:r>
          </a:p>
          <a:p>
            <a:endParaRPr lang="en-US" dirty="0"/>
          </a:p>
          <a:p>
            <a:endParaRPr lang="en-US" dirty="0"/>
          </a:p>
        </p:txBody>
      </p:sp>
      <p:pic>
        <p:nvPicPr>
          <p:cNvPr id="4" name="Picture 3">
            <a:extLst>
              <a:ext uri="{FF2B5EF4-FFF2-40B4-BE49-F238E27FC236}">
                <a16:creationId xmlns:a16="http://schemas.microsoft.com/office/drawing/2014/main" id="{76A7EE23-617D-4A7C-B1A8-756563BF379C}"/>
              </a:ext>
            </a:extLst>
          </p:cNvPr>
          <p:cNvPicPr>
            <a:picLocks noChangeAspect="1"/>
          </p:cNvPicPr>
          <p:nvPr/>
        </p:nvPicPr>
        <p:blipFill>
          <a:blip r:embed="rId3"/>
          <a:stretch>
            <a:fillRect/>
          </a:stretch>
        </p:blipFill>
        <p:spPr>
          <a:xfrm>
            <a:off x="4838096" y="2721429"/>
            <a:ext cx="4305904" cy="2422071"/>
          </a:xfrm>
          <a:prstGeom prst="rect">
            <a:avLst/>
          </a:prstGeom>
        </p:spPr>
      </p:pic>
    </p:spTree>
    <p:extLst>
      <p:ext uri="{BB962C8B-B14F-4D97-AF65-F5344CB8AC3E}">
        <p14:creationId xmlns:p14="http://schemas.microsoft.com/office/powerpoint/2010/main" val="3337753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prstGeom prst="rect">
            <a:avLst/>
          </a:prstGeom>
        </p:spPr>
        <p:txBody>
          <a:bodyPr lIns="91425" tIns="91425" rIns="91425" bIns="91425" anchor="t" anchorCtr="0">
            <a:noAutofit/>
          </a:bodyPr>
          <a:lstStyle/>
          <a:p>
            <a:pPr lvl="0" algn="ctr">
              <a:spcBef>
                <a:spcPts val="0"/>
              </a:spcBef>
              <a:buNone/>
            </a:pPr>
            <a:r>
              <a:rPr lang="en-US" dirty="0"/>
              <a:t>Taking time to Experiment</a:t>
            </a:r>
            <a:endParaRPr dirty="0"/>
          </a:p>
        </p:txBody>
      </p:sp>
      <p:sp>
        <p:nvSpPr>
          <p:cNvPr id="86" name="Shape 86"/>
          <p:cNvSpPr txBox="1">
            <a:spLocks noGrp="1"/>
          </p:cNvSpPr>
          <p:nvPr>
            <p:ph type="body" idx="1"/>
          </p:nvPr>
        </p:nvSpPr>
        <p:spPr>
          <a:xfrm>
            <a:off x="713935" y="1083212"/>
            <a:ext cx="7716130" cy="2989385"/>
          </a:xfrm>
          <a:prstGeom prst="rect">
            <a:avLst/>
          </a:prstGeom>
        </p:spPr>
        <p:txBody>
          <a:bodyPr lIns="91425" tIns="91425" rIns="91425" bIns="91425" anchor="t" anchorCtr="0">
            <a:noAutofit/>
          </a:bodyPr>
          <a:lstStyle/>
          <a:p>
            <a:pPr lvl="0">
              <a:spcBef>
                <a:spcPts val="0"/>
              </a:spcBef>
              <a:buNone/>
            </a:pPr>
            <a:br>
              <a:rPr lang="en" sz="1600" dirty="0"/>
            </a:br>
            <a:r>
              <a:rPr lang="en" sz="1600" dirty="0"/>
              <a:t>"I love when a game is unafraid to really go for it with color. You don't realize how bland modern games are until someone goes punk." - Ben Kuchera</a:t>
            </a:r>
            <a:br>
              <a:rPr lang="en" sz="1600" dirty="0"/>
            </a:br>
            <a:br>
              <a:rPr lang="en" sz="1600" dirty="0"/>
            </a:br>
            <a:r>
              <a:rPr lang="en" sz="1600" dirty="0"/>
              <a:t>"So every once in a while I erase all the whiteboards. Everybody gets mad, but then there's an explosion of new doodles!" - Tim Schafer, Double Fine Productions</a:t>
            </a:r>
            <a:br>
              <a:rPr lang="en" sz="1600" dirty="0"/>
            </a:br>
            <a:br>
              <a:rPr lang="en" sz="1600" dirty="0"/>
            </a:br>
            <a:r>
              <a:rPr lang="en" sz="1600" dirty="0"/>
              <a:t>"The only way for the industry to push past the same old, same old is to create rapid prototypes and then expand on those that  work. Valve uses this formula constantly." - David Rosen, Wolfire Games</a:t>
            </a:r>
            <a:br>
              <a:rPr lang="en" sz="1600" dirty="0"/>
            </a:br>
            <a:endParaRPr lang="en" sz="1600" dirty="0"/>
          </a:p>
        </p:txBody>
      </p:sp>
    </p:spTree>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4551"/>
      </a:dk2>
      <a:lt2>
        <a:srgbClr val="F2ACD2"/>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3016C5A4-E631-4977-A608-ACFB47552625}"/>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TM04033923[[fn=Depth]]</Template>
  <TotalTime>125</TotalTime>
  <Words>765</Words>
  <Application>Microsoft Office PowerPoint</Application>
  <PresentationFormat>On-screen Show (16:9)</PresentationFormat>
  <Paragraphs>184</Paragraphs>
  <Slides>30</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Average</vt:lpstr>
      <vt:lpstr>Calibri</vt:lpstr>
      <vt:lpstr>Wingdings</vt:lpstr>
      <vt:lpstr>Arial</vt:lpstr>
      <vt:lpstr>Corbel</vt:lpstr>
      <vt:lpstr>Depth</vt:lpstr>
      <vt:lpstr>Game Jam  Tools &amp; Tricks</vt:lpstr>
      <vt:lpstr>PowerPoint Presentation</vt:lpstr>
      <vt:lpstr>Who am I?</vt:lpstr>
      <vt:lpstr>PowerPoint Presentation</vt:lpstr>
      <vt:lpstr>Self-doubt</vt:lpstr>
      <vt:lpstr>PowerPoint Presentation</vt:lpstr>
      <vt:lpstr>Finding Success</vt:lpstr>
      <vt:lpstr>“Eat your ashes” (NSFW)</vt:lpstr>
      <vt:lpstr>Taking time to Experiment</vt:lpstr>
      <vt:lpstr>“JUICING”</vt:lpstr>
      <vt:lpstr>How can I Participate?</vt:lpstr>
      <vt:lpstr>Approaching the Theme</vt:lpstr>
      <vt:lpstr>PowerPoint Presentation</vt:lpstr>
      <vt:lpstr>PowerPoint Presentation</vt:lpstr>
      <vt:lpstr>XMind</vt:lpstr>
      <vt:lpstr>MagicaVoxel</vt:lpstr>
      <vt:lpstr>Mixamo </vt:lpstr>
      <vt:lpstr>SketchUp</vt:lpstr>
      <vt:lpstr>NormalMap-Online</vt:lpstr>
      <vt:lpstr>Aseprite</vt:lpstr>
      <vt:lpstr>Krita </vt:lpstr>
      <vt:lpstr>Paint.Net</vt:lpstr>
      <vt:lpstr>Hexels 2</vt:lpstr>
      <vt:lpstr>Audacity</vt:lpstr>
      <vt:lpstr>Rytmik Complete</vt:lpstr>
      <vt:lpstr>Github Desktop</vt:lpstr>
      <vt:lpstr>Other things and ideas…</vt:lpstr>
      <vt:lpstr>Alternative Game Engines</vt:lpstr>
      <vt:lpstr>Honorable Mentions</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Jam Tips &amp; Tricks</dc:title>
  <dc:creator>Matt Perrin</dc:creator>
  <cp:lastModifiedBy>Matt Perrin</cp:lastModifiedBy>
  <cp:revision>67</cp:revision>
  <dcterms:modified xsi:type="dcterms:W3CDTF">2017-07-01T16:08:09Z</dcterms:modified>
</cp:coreProperties>
</file>